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77" r:id="rId2"/>
    <p:sldId id="278" r:id="rId3"/>
    <p:sldId id="400" r:id="rId4"/>
    <p:sldId id="544" r:id="rId5"/>
    <p:sldId id="545" r:id="rId6"/>
    <p:sldId id="546" r:id="rId7"/>
    <p:sldId id="547" r:id="rId8"/>
    <p:sldId id="548" r:id="rId9"/>
    <p:sldId id="533" r:id="rId10"/>
    <p:sldId id="534" r:id="rId11"/>
    <p:sldId id="550" r:id="rId12"/>
    <p:sldId id="551" r:id="rId13"/>
    <p:sldId id="552" r:id="rId14"/>
    <p:sldId id="553" r:id="rId15"/>
    <p:sldId id="554" r:id="rId16"/>
    <p:sldId id="555" r:id="rId17"/>
    <p:sldId id="556" r:id="rId18"/>
    <p:sldId id="557" r:id="rId19"/>
    <p:sldId id="558" r:id="rId20"/>
    <p:sldId id="559" r:id="rId21"/>
    <p:sldId id="560" r:id="rId22"/>
    <p:sldId id="549" r:id="rId23"/>
    <p:sldId id="543" r:id="rId24"/>
    <p:sldId id="561" r:id="rId25"/>
    <p:sldId id="562" r:id="rId26"/>
    <p:sldId id="563" r:id="rId27"/>
    <p:sldId id="564" r:id="rId28"/>
    <p:sldId id="565" r:id="rId29"/>
    <p:sldId id="566" r:id="rId30"/>
    <p:sldId id="567" r:id="rId31"/>
    <p:sldId id="569" r:id="rId32"/>
    <p:sldId id="571" r:id="rId33"/>
    <p:sldId id="573" r:id="rId34"/>
    <p:sldId id="574" r:id="rId35"/>
    <p:sldId id="575" r:id="rId36"/>
    <p:sldId id="576" r:id="rId37"/>
    <p:sldId id="577" r:id="rId38"/>
    <p:sldId id="578" r:id="rId39"/>
    <p:sldId id="579" r:id="rId40"/>
    <p:sldId id="580" r:id="rId41"/>
    <p:sldId id="581" r:id="rId42"/>
    <p:sldId id="582" r:id="rId43"/>
    <p:sldId id="583" r:id="rId44"/>
    <p:sldId id="584" r:id="rId45"/>
    <p:sldId id="585" r:id="rId46"/>
    <p:sldId id="586" r:id="rId47"/>
    <p:sldId id="587" r:id="rId48"/>
    <p:sldId id="588" r:id="rId49"/>
    <p:sldId id="589" r:id="rId50"/>
    <p:sldId id="590" r:id="rId51"/>
    <p:sldId id="591" r:id="rId52"/>
    <p:sldId id="593" r:id="rId53"/>
    <p:sldId id="398" r:id="rId54"/>
    <p:sldId id="39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0" id="{EB7FBF3C-1E8A-4CE7-AD04-D651F866FD19}">
          <p14:sldIdLst>
            <p14:sldId id="277"/>
          </p14:sldIdLst>
        </p14:section>
        <p14:section name="Section-1" id="{0574B59B-4B97-4F0C-8173-C864910140F8}">
          <p14:sldIdLst>
            <p14:sldId id="278"/>
            <p14:sldId id="400"/>
            <p14:sldId id="544"/>
            <p14:sldId id="545"/>
            <p14:sldId id="546"/>
            <p14:sldId id="547"/>
          </p14:sldIdLst>
        </p14:section>
        <p14:section name="Section-7" id="{1067FF60-CFCE-456C-A029-1FC1A5EAAEDE}">
          <p14:sldIdLst>
            <p14:sldId id="548"/>
            <p14:sldId id="533"/>
            <p14:sldId id="534"/>
            <p14:sldId id="550"/>
            <p14:sldId id="551"/>
            <p14:sldId id="552"/>
            <p14:sldId id="553"/>
            <p14:sldId id="554"/>
            <p14:sldId id="555"/>
            <p14:sldId id="556"/>
            <p14:sldId id="557"/>
            <p14:sldId id="558"/>
            <p14:sldId id="559"/>
            <p14:sldId id="560"/>
            <p14:sldId id="549"/>
            <p14:sldId id="543"/>
            <p14:sldId id="561"/>
            <p14:sldId id="562"/>
            <p14:sldId id="563"/>
            <p14:sldId id="564"/>
            <p14:sldId id="565"/>
            <p14:sldId id="566"/>
            <p14:sldId id="567"/>
            <p14:sldId id="569"/>
            <p14:sldId id="571"/>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3"/>
            <p14:sldId id="398"/>
            <p14:sldId id="397"/>
          </p14:sldIdLst>
        </p14:section>
      </p14:sectionLst>
    </p:ext>
    <p:ext uri="{EFAFB233-063F-42B5-8137-9DF3F51BA10A}">
      <p15:sldGuideLst xmlns:p15="http://schemas.microsoft.com/office/powerpoint/2012/main">
        <p15:guide id="1" orient="horz" pos="2092"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0000"/>
    <a:srgbClr val="5E6B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showGuides="1">
      <p:cViewPr varScale="1">
        <p:scale>
          <a:sx n="94" d="100"/>
          <a:sy n="94" d="100"/>
        </p:scale>
        <p:origin x="110" y="250"/>
      </p:cViewPr>
      <p:guideLst>
        <p:guide orient="horz" pos="2092"/>
        <p:guide pos="3839"/>
      </p:guideLst>
    </p:cSldViewPr>
  </p:slideViewPr>
  <p:notesTextViewPr>
    <p:cViewPr>
      <p:scale>
        <a:sx n="1" d="1"/>
        <a:sy n="1" d="1"/>
      </p:scale>
      <p:origin x="0" y="0"/>
    </p:cViewPr>
  </p:notesTextViewPr>
  <p:sorterViewPr>
    <p:cViewPr>
      <p:scale>
        <a:sx n="100" d="100"/>
        <a:sy n="100" d="100"/>
      </p:scale>
      <p:origin x="0" y="-136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7664059" y="0"/>
            <a:ext cx="4613564"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Introducing Machine Learning for Spatial Data Analysis"/>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733" y="0"/>
            <a:ext cx="7767791"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10/26/2025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10/26/2025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10/26/2025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10/26/2025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52.png"/><Relationship Id="rId4"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192000" cy="6858000"/>
          </a:xfrm>
          <a:prstGeom prst="rect">
            <a:avLst/>
          </a:prstGeom>
        </p:spPr>
      </p:pic>
      <p:sp>
        <p:nvSpPr>
          <p:cNvPr id="4" name="Title 3"/>
          <p:cNvSpPr>
            <a:spLocks noGrp="1"/>
          </p:cNvSpPr>
          <p:nvPr>
            <p:ph type="ctrTitle"/>
          </p:nvPr>
        </p:nvSpPr>
        <p:spPr>
          <a:xfrm>
            <a:off x="5090614" y="491486"/>
            <a:ext cx="6259773" cy="2087941"/>
          </a:xfrm>
        </p:spPr>
        <p:txBody>
          <a:bodyPr>
            <a:normAutofit fontScale="90000"/>
          </a:bodyPr>
          <a:lstStyle/>
          <a:p>
            <a:r>
              <a:rPr lang="en-US" altLang="ko-KR" b="1" dirty="0">
                <a:solidFill>
                  <a:schemeClr val="accent4"/>
                </a:solidFill>
                <a:latin typeface="Calibri" panose="020F0502020204030204" charset="0"/>
                <a:ea typeface="Malgun Gothic" panose="020B0503020000020004" pitchFamily="50" charset="-127"/>
                <a:cs typeface="Calibri" panose="020F0502020204030204" charset="0"/>
                <a:sym typeface="+mn-ea"/>
              </a:rPr>
              <a:t>Spatial Machine Learning </a:t>
            </a:r>
            <a:br>
              <a:rPr lang="en-US" altLang="ko-KR" b="1" dirty="0">
                <a:solidFill>
                  <a:schemeClr val="accent4"/>
                </a:solidFill>
                <a:latin typeface="Calibri" panose="020F0502020204030204" charset="0"/>
                <a:ea typeface="Malgun Gothic" panose="020B0503020000020004" pitchFamily="50" charset="-127"/>
                <a:cs typeface="Calibri" panose="020F0502020204030204" charset="0"/>
              </a:rPr>
            </a:br>
            <a:endParaRPr lang="en-US" dirty="0">
              <a:solidFill>
                <a:schemeClr val="accent4"/>
              </a:solidFill>
              <a:latin typeface="Calibri" panose="020F0502020204030204" charset="0"/>
              <a:cs typeface="Calibri" panose="020F0502020204030204" charset="0"/>
            </a:endParaRPr>
          </a:p>
        </p:txBody>
      </p:sp>
      <p:sp>
        <p:nvSpPr>
          <p:cNvPr id="5" name="Subtitle 4"/>
          <p:cNvSpPr>
            <a:spLocks noGrp="1"/>
          </p:cNvSpPr>
          <p:nvPr>
            <p:ph type="subTitle" idx="1"/>
          </p:nvPr>
        </p:nvSpPr>
        <p:spPr>
          <a:xfrm>
            <a:off x="6005015" y="2014538"/>
            <a:ext cx="4663620" cy="1655762"/>
          </a:xfrm>
        </p:spPr>
        <p:txBody>
          <a:bodyPr/>
          <a:lstStyle/>
          <a:p>
            <a:r>
              <a:rPr lang="en-US" altLang="ko-KR" b="1" i="1" dirty="0">
                <a:solidFill>
                  <a:schemeClr val="bg1"/>
                </a:solidFill>
                <a:latin typeface="Calibri" panose="020F0502020204030204" charset="0"/>
                <a:ea typeface="Malgun Gothic" panose="020B0503020000020004" pitchFamily="50" charset="-127"/>
                <a:cs typeface="Calibri" panose="020F0502020204030204" charset="0"/>
                <a:sym typeface="+mn-ea"/>
              </a:rPr>
              <a:t>Introduction to Spatial Data and Machine Learning</a:t>
            </a:r>
            <a:endParaRPr lang="en-US" i="1" dirty="0">
              <a:solidFill>
                <a:schemeClr val="bg1"/>
              </a:solidFill>
              <a:latin typeface="Calibri" panose="020F0502020204030204" charset="0"/>
              <a:cs typeface="Calibri" panose="020F0502020204030204" charset="0"/>
            </a:endParaRPr>
          </a:p>
        </p:txBody>
      </p:sp>
      <p:sp>
        <p:nvSpPr>
          <p:cNvPr id="8" name="Text Box 7"/>
          <p:cNvSpPr txBox="1"/>
          <p:nvPr/>
        </p:nvSpPr>
        <p:spPr>
          <a:xfrm>
            <a:off x="7149148" y="3429000"/>
            <a:ext cx="4650105" cy="1291590"/>
          </a:xfrm>
          <a:prstGeom prst="rect">
            <a:avLst/>
          </a:prstGeom>
          <a:noFill/>
        </p:spPr>
        <p:txBody>
          <a:bodyPr wrap="square" rtlCol="0" anchor="t">
            <a:spAutoFit/>
          </a:bodyPr>
          <a:lstStyle/>
          <a:p>
            <a:pPr algn="ct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Dr. Giri Rajasekhar Gunnu</a:t>
            </a:r>
          </a:p>
          <a:p>
            <a:pPr algn="ctr"/>
            <a:r>
              <a:rPr lang="en-US" altLang="en-US" b="1" i="1" dirty="0">
                <a:solidFill>
                  <a:schemeClr val="bg1"/>
                </a:solidFill>
                <a:latin typeface="Calibri" panose="020F0502020204030204" charset="0"/>
                <a:ea typeface="Malgun Gothic" panose="020B0503020000020004" pitchFamily="50" charset="-127"/>
                <a:cs typeface="Calibri" panose="020F0502020204030204" charset="0"/>
                <a:sym typeface="+mn-ea"/>
              </a:rPr>
              <a:t>Professor of Practice, Andhra University</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  g.giri.iitm@gmail.com</a:t>
            </a:r>
          </a:p>
          <a:p>
            <a:pPr algn="ctr"/>
            <a:r>
              <a:rPr lang="zh-CN"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a:t>
            </a:r>
            <a:r>
              <a:rPr lang="en-US" altLang="zh-CN" sz="2000" b="1" dirty="0">
                <a:solidFill>
                  <a:schemeClr val="bg1"/>
                </a:solidFill>
                <a:latin typeface="Calibri" panose="020F0502020204030204" charset="0"/>
                <a:ea typeface="Malgun Gothic" panose="020B0503020000020004" pitchFamily="50" charset="-127"/>
                <a:cs typeface="Calibri" panose="020F0502020204030204" charset="0"/>
                <a:sym typeface="+mn-ea"/>
              </a:rPr>
              <a:t>  </a:t>
            </a:r>
            <a:r>
              <a:rPr lang="en-US" altLang="en-US" sz="2000" b="1" dirty="0">
                <a:solidFill>
                  <a:schemeClr val="bg1"/>
                </a:solidFill>
                <a:latin typeface="Calibri" panose="020F0502020204030204" charset="0"/>
                <a:ea typeface="Malgun Gothic" panose="020B0503020000020004" pitchFamily="50" charset="-127"/>
                <a:cs typeface="Calibri" panose="020F0502020204030204" charset="0"/>
                <a:sym typeface="+mn-ea"/>
              </a:rPr>
              <a:t>LinkedIn: girigunnu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4028F-DEEA-B955-272F-25298CE0CEF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BD9DDF5-64A6-753D-2BF4-CB14290CB6AC}"/>
              </a:ext>
            </a:extLst>
          </p:cNvPr>
          <p:cNvSpPr>
            <a:spLocks noGrp="1"/>
          </p:cNvSpPr>
          <p:nvPr>
            <p:ph type="title"/>
          </p:nvPr>
        </p:nvSpPr>
        <p:spPr>
          <a:xfrm>
            <a:off x="420413" y="183085"/>
            <a:ext cx="10515600" cy="1325563"/>
          </a:xfrm>
        </p:spPr>
        <p:txBody>
          <a:bodyPr>
            <a:normAutofit/>
          </a:bodyPr>
          <a:lstStyle/>
          <a:p>
            <a:r>
              <a:rPr lang="en-IN" b="1" dirty="0">
                <a:solidFill>
                  <a:srgbClr val="002060"/>
                </a:solidFill>
              </a:rPr>
              <a:t> </a:t>
            </a:r>
            <a:r>
              <a:rPr lang="en-US" b="1" dirty="0">
                <a:solidFill>
                  <a:srgbClr val="002060"/>
                </a:solidFill>
              </a:rPr>
              <a:t>Thematic Maps: Telling a Story with Data</a:t>
            </a:r>
            <a:endParaRPr lang="en-IN" b="1" dirty="0">
              <a:solidFill>
                <a:srgbClr val="002060"/>
              </a:solidFill>
            </a:endParaRPr>
          </a:p>
        </p:txBody>
      </p:sp>
      <p:sp>
        <p:nvSpPr>
          <p:cNvPr id="8" name="TextBox 7">
            <a:extLst>
              <a:ext uri="{FF2B5EF4-FFF2-40B4-BE49-F238E27FC236}">
                <a16:creationId xmlns:a16="http://schemas.microsoft.com/office/drawing/2014/main" id="{BF087B82-5E35-CAED-BF8E-CB6A31445246}"/>
              </a:ext>
            </a:extLst>
          </p:cNvPr>
          <p:cNvSpPr txBox="1"/>
          <p:nvPr/>
        </p:nvSpPr>
        <p:spPr>
          <a:xfrm>
            <a:off x="478877" y="2090172"/>
            <a:ext cx="5285109" cy="2677656"/>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Inter"/>
              </a:rPr>
              <a:t>Definition:</a:t>
            </a:r>
            <a:r>
              <a:rPr lang="en-US" sz="2400" dirty="0">
                <a:latin typeface="Inter"/>
              </a:rPr>
              <a:t> A thematic map is a map that focuses on a specific theme or subject area. It's different from a general reference map, which just shows locations.</a:t>
            </a:r>
          </a:p>
          <a:p>
            <a:pPr marL="342900" indent="-342900">
              <a:buFont typeface="Arial" panose="020B0604020202020204" pitchFamily="34" charset="0"/>
              <a:buChar char="•"/>
            </a:pPr>
            <a:r>
              <a:rPr lang="en-US" sz="2400" b="1" dirty="0">
                <a:latin typeface="Inter"/>
              </a:rPr>
              <a:t>Our Goal:</a:t>
            </a:r>
            <a:r>
              <a:rPr lang="en-US" sz="2400" dirty="0">
                <a:latin typeface="Inter"/>
              </a:rPr>
              <a:t> To visualize the spatial pattern of a single variable.</a:t>
            </a:r>
          </a:p>
        </p:txBody>
      </p:sp>
      <p:pic>
        <p:nvPicPr>
          <p:cNvPr id="7170" name="Picture 2">
            <a:extLst>
              <a:ext uri="{FF2B5EF4-FFF2-40B4-BE49-F238E27FC236}">
                <a16:creationId xmlns:a16="http://schemas.microsoft.com/office/drawing/2014/main" id="{54FC9986-66D9-F681-32C5-76C07ED6A1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900" t="32976" r="7461" b="8810"/>
          <a:stretch>
            <a:fillRect/>
          </a:stretch>
        </p:blipFill>
        <p:spPr bwMode="auto">
          <a:xfrm>
            <a:off x="5617029" y="1836963"/>
            <a:ext cx="5837464" cy="399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8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A8BBB-DF7A-E8F2-3EF8-4707E44FC3C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5A1861-DBAC-4254-D67B-79B5DC7EC275}"/>
              </a:ext>
            </a:extLst>
          </p:cNvPr>
          <p:cNvSpPr>
            <a:spLocks noGrp="1"/>
          </p:cNvSpPr>
          <p:nvPr>
            <p:ph type="title"/>
          </p:nvPr>
        </p:nvSpPr>
        <p:spPr>
          <a:xfrm>
            <a:off x="420413" y="183085"/>
            <a:ext cx="10515600" cy="1325563"/>
          </a:xfrm>
        </p:spPr>
        <p:txBody>
          <a:bodyPr>
            <a:normAutofit/>
          </a:bodyPr>
          <a:lstStyle/>
          <a:p>
            <a:r>
              <a:rPr lang="en-IN" b="1" dirty="0">
                <a:solidFill>
                  <a:srgbClr val="002060"/>
                </a:solidFill>
              </a:rPr>
              <a:t> </a:t>
            </a:r>
            <a:r>
              <a:rPr lang="en-US" b="1" dirty="0">
                <a:solidFill>
                  <a:srgbClr val="002060"/>
                </a:solidFill>
              </a:rPr>
              <a:t>Map Type 1: The Choropleth Map</a:t>
            </a:r>
            <a:endParaRPr lang="en-IN" b="1" dirty="0">
              <a:solidFill>
                <a:srgbClr val="002060"/>
              </a:solidFill>
            </a:endParaRPr>
          </a:p>
        </p:txBody>
      </p:sp>
      <p:sp>
        <p:nvSpPr>
          <p:cNvPr id="8" name="TextBox 7">
            <a:extLst>
              <a:ext uri="{FF2B5EF4-FFF2-40B4-BE49-F238E27FC236}">
                <a16:creationId xmlns:a16="http://schemas.microsoft.com/office/drawing/2014/main" id="{B7CCCA12-9746-0638-D2EC-E6E82F4B9478}"/>
              </a:ext>
            </a:extLst>
          </p:cNvPr>
          <p:cNvSpPr txBox="1"/>
          <p:nvPr/>
        </p:nvSpPr>
        <p:spPr>
          <a:xfrm>
            <a:off x="478877" y="2090171"/>
            <a:ext cx="5162644" cy="2677656"/>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Inter"/>
              </a:rPr>
              <a:t>Concept:</a:t>
            </a:r>
            <a:r>
              <a:rPr lang="en-US" sz="2400" dirty="0">
                <a:latin typeface="Inter"/>
              </a:rPr>
              <a:t> A map where predefined areas (like countries, states, or census tracts) are shaded or patterned in proportion to a measurement of a statistical variable.</a:t>
            </a:r>
          </a:p>
          <a:p>
            <a:r>
              <a:rPr lang="en-US" sz="2400" b="1" dirty="0">
                <a:latin typeface="Inter"/>
              </a:rPr>
              <a:t>Example:</a:t>
            </a:r>
            <a:r>
              <a:rPr lang="en-US" sz="2400" dirty="0">
                <a:latin typeface="Inter"/>
              </a:rPr>
              <a:t> A map of the USA with each state colored by its population density.</a:t>
            </a:r>
          </a:p>
        </p:txBody>
      </p:sp>
      <p:pic>
        <p:nvPicPr>
          <p:cNvPr id="2" name="Picture 2">
            <a:extLst>
              <a:ext uri="{FF2B5EF4-FFF2-40B4-BE49-F238E27FC236}">
                <a16:creationId xmlns:a16="http://schemas.microsoft.com/office/drawing/2014/main" id="{9B35E20A-B267-2637-0934-462CF9B321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921" t="24524" r="5101" b="12381"/>
          <a:stretch>
            <a:fillRect/>
          </a:stretch>
        </p:blipFill>
        <p:spPr bwMode="auto">
          <a:xfrm>
            <a:off x="5870121" y="1508648"/>
            <a:ext cx="5998123" cy="432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02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9CBA-6F6B-8BE5-FCA4-432759715E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604B554-6B28-CCAF-2129-022F8F78E5CD}"/>
              </a:ext>
            </a:extLst>
          </p:cNvPr>
          <p:cNvSpPr>
            <a:spLocks noGrp="1"/>
          </p:cNvSpPr>
          <p:nvPr>
            <p:ph type="title"/>
          </p:nvPr>
        </p:nvSpPr>
        <p:spPr>
          <a:xfrm>
            <a:off x="420413" y="183085"/>
            <a:ext cx="10515600" cy="1325563"/>
          </a:xfrm>
        </p:spPr>
        <p:txBody>
          <a:bodyPr>
            <a:normAutofit/>
          </a:bodyPr>
          <a:lstStyle/>
          <a:p>
            <a:r>
              <a:rPr lang="en-IN" b="1" dirty="0">
                <a:solidFill>
                  <a:srgbClr val="002060"/>
                </a:solidFill>
              </a:rPr>
              <a:t>  Choropleth Maps: Best Practices</a:t>
            </a:r>
          </a:p>
        </p:txBody>
      </p:sp>
      <p:sp>
        <p:nvSpPr>
          <p:cNvPr id="8" name="TextBox 7">
            <a:extLst>
              <a:ext uri="{FF2B5EF4-FFF2-40B4-BE49-F238E27FC236}">
                <a16:creationId xmlns:a16="http://schemas.microsoft.com/office/drawing/2014/main" id="{761CE5D3-CE0C-97F0-464D-58EEDB59807A}"/>
              </a:ext>
            </a:extLst>
          </p:cNvPr>
          <p:cNvSpPr txBox="1"/>
          <p:nvPr/>
        </p:nvSpPr>
        <p:spPr>
          <a:xfrm>
            <a:off x="780956" y="1508648"/>
            <a:ext cx="4240080"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Inter"/>
              </a:rPr>
              <a:t>CRITICAL:</a:t>
            </a:r>
            <a:r>
              <a:rPr lang="en-US" sz="2400" dirty="0">
                <a:latin typeface="Inter"/>
              </a:rPr>
              <a:t> Always use </a:t>
            </a:r>
            <a:r>
              <a:rPr lang="en-US" sz="2400" b="1" dirty="0">
                <a:latin typeface="Inter"/>
              </a:rPr>
              <a:t>normalized</a:t>
            </a:r>
            <a:r>
              <a:rPr lang="en-US" sz="2400" dirty="0">
                <a:latin typeface="Inter"/>
              </a:rPr>
              <a:t> data (e.g., rates, densities, percentages), NOT raw counts. A state with a high </a:t>
            </a:r>
            <a:r>
              <a:rPr lang="en-US" sz="2400" i="1" dirty="0">
                <a:latin typeface="Inter"/>
              </a:rPr>
              <a:t>count</a:t>
            </a:r>
            <a:r>
              <a:rPr lang="en-US" sz="2400" dirty="0">
                <a:latin typeface="Inter"/>
              </a:rPr>
              <a:t> of hospitals might just be a very large state. You want to map hospitals </a:t>
            </a:r>
            <a:r>
              <a:rPr lang="en-US" sz="2400" i="1" dirty="0">
                <a:latin typeface="Inter"/>
              </a:rPr>
              <a:t>per capita</a:t>
            </a:r>
            <a:r>
              <a:rPr lang="en-US" sz="2400" dirty="0">
                <a:latin typeface="Inter"/>
              </a:rPr>
              <a:t>.</a:t>
            </a:r>
          </a:p>
          <a:p>
            <a:pPr marL="342900" indent="-342900">
              <a:buFont typeface="Arial" panose="020B0604020202020204" pitchFamily="34" charset="0"/>
              <a:buChar char="•"/>
            </a:pPr>
            <a:r>
              <a:rPr lang="en-US" sz="2400" b="1" dirty="0">
                <a:latin typeface="Inter"/>
              </a:rPr>
              <a:t>Color Choice:</a:t>
            </a:r>
            <a:r>
              <a:rPr lang="en-US" sz="2400" dirty="0">
                <a:latin typeface="Inter"/>
              </a:rPr>
              <a:t> Use sequential color schemes (light to dark) for continuous data.</a:t>
            </a:r>
          </a:p>
        </p:txBody>
      </p:sp>
      <p:pic>
        <p:nvPicPr>
          <p:cNvPr id="8196" name="Picture 4">
            <a:extLst>
              <a:ext uri="{FF2B5EF4-FFF2-40B4-BE49-F238E27FC236}">
                <a16:creationId xmlns:a16="http://schemas.microsoft.com/office/drawing/2014/main" id="{F2061915-A350-8486-6E63-CE61B7E7BF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0" t="5238" r="3855"/>
          <a:stretch>
            <a:fillRect/>
          </a:stretch>
        </p:blipFill>
        <p:spPr bwMode="auto">
          <a:xfrm>
            <a:off x="5211536" y="1577085"/>
            <a:ext cx="6653893" cy="387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57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059D8-5BDA-409C-AC92-82D878A2C61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6D17A8B-8186-2A5B-10F5-B3CC989CE994}"/>
              </a:ext>
            </a:extLst>
          </p:cNvPr>
          <p:cNvSpPr>
            <a:spLocks noGrp="1"/>
          </p:cNvSpPr>
          <p:nvPr>
            <p:ph type="title"/>
          </p:nvPr>
        </p:nvSpPr>
        <p:spPr>
          <a:xfrm>
            <a:off x="420413" y="183085"/>
            <a:ext cx="10515600" cy="1325563"/>
          </a:xfrm>
        </p:spPr>
        <p:txBody>
          <a:bodyPr>
            <a:normAutofit/>
          </a:bodyPr>
          <a:lstStyle/>
          <a:p>
            <a:r>
              <a:rPr lang="en-IN" b="1" dirty="0">
                <a:solidFill>
                  <a:srgbClr val="002060"/>
                </a:solidFill>
              </a:rPr>
              <a:t>  </a:t>
            </a:r>
            <a:r>
              <a:rPr lang="en-US" b="1" dirty="0">
                <a:solidFill>
                  <a:srgbClr val="002060"/>
                </a:solidFill>
              </a:rPr>
              <a:t>GIS Workflow: Creating a Choropleth Map</a:t>
            </a:r>
            <a:endParaRPr lang="en-IN" b="1" dirty="0">
              <a:solidFill>
                <a:srgbClr val="002060"/>
              </a:solidFill>
            </a:endParaRPr>
          </a:p>
        </p:txBody>
      </p:sp>
      <p:pic>
        <p:nvPicPr>
          <p:cNvPr id="10242" name="Picture 2">
            <a:extLst>
              <a:ext uri="{FF2B5EF4-FFF2-40B4-BE49-F238E27FC236}">
                <a16:creationId xmlns:a16="http://schemas.microsoft.com/office/drawing/2014/main" id="{DC21A494-576B-ED98-EEA7-BD9A32902A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405" b="40714"/>
          <a:stretch>
            <a:fillRect/>
          </a:stretch>
        </p:blipFill>
        <p:spPr bwMode="auto">
          <a:xfrm>
            <a:off x="160564" y="2220685"/>
            <a:ext cx="11451871" cy="284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60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9B399-1DB5-15B0-A96A-A2B878D697B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4C0499-22AD-4854-B42E-9F2EFB2EFFE4}"/>
              </a:ext>
            </a:extLst>
          </p:cNvPr>
          <p:cNvSpPr>
            <a:spLocks noGrp="1"/>
          </p:cNvSpPr>
          <p:nvPr>
            <p:ph type="title"/>
          </p:nvPr>
        </p:nvSpPr>
        <p:spPr>
          <a:xfrm>
            <a:off x="420413" y="183085"/>
            <a:ext cx="10515600" cy="1325563"/>
          </a:xfrm>
        </p:spPr>
        <p:txBody>
          <a:bodyPr>
            <a:normAutofit/>
          </a:bodyPr>
          <a:lstStyle/>
          <a:p>
            <a:r>
              <a:rPr lang="en-IN" b="1" dirty="0">
                <a:solidFill>
                  <a:srgbClr val="002060"/>
                </a:solidFill>
              </a:rPr>
              <a:t>  Map Type 2: Proportional Symbol Map</a:t>
            </a:r>
          </a:p>
        </p:txBody>
      </p:sp>
      <p:sp>
        <p:nvSpPr>
          <p:cNvPr id="8" name="TextBox 7">
            <a:extLst>
              <a:ext uri="{FF2B5EF4-FFF2-40B4-BE49-F238E27FC236}">
                <a16:creationId xmlns:a16="http://schemas.microsoft.com/office/drawing/2014/main" id="{0D4FCF82-023B-CFAB-2F62-CAE03AA9BF8C}"/>
              </a:ext>
            </a:extLst>
          </p:cNvPr>
          <p:cNvSpPr txBox="1"/>
          <p:nvPr/>
        </p:nvSpPr>
        <p:spPr>
          <a:xfrm>
            <a:off x="519698" y="1508648"/>
            <a:ext cx="4713608" cy="4524315"/>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Inter"/>
              </a:rPr>
              <a:t>Concept:</a:t>
            </a:r>
            <a:r>
              <a:rPr lang="en-US" sz="2400" dirty="0">
                <a:latin typeface="Inter"/>
              </a:rPr>
              <a:t> The size of a symbol (usually a circle) placed on a point or the center of a polygon is scaled in proportion to the value of the variable.</a:t>
            </a:r>
          </a:p>
          <a:p>
            <a:pPr marL="342900" indent="-342900">
              <a:buFont typeface="Arial" panose="020B0604020202020204" pitchFamily="34" charset="0"/>
              <a:buChar char="•"/>
            </a:pPr>
            <a:r>
              <a:rPr lang="en-US" sz="2400" b="1" dirty="0">
                <a:latin typeface="Inter"/>
              </a:rPr>
              <a:t>When to Use:</a:t>
            </a:r>
            <a:r>
              <a:rPr lang="en-US" sz="2400" dirty="0">
                <a:latin typeface="Inter"/>
              </a:rPr>
              <a:t> Excellent for showing raw counts when the size of the underlying area is not important.</a:t>
            </a:r>
          </a:p>
          <a:p>
            <a:pPr marL="342900" indent="-342900">
              <a:buFont typeface="Arial" panose="020B0604020202020204" pitchFamily="34" charset="0"/>
              <a:buChar char="•"/>
            </a:pPr>
            <a:r>
              <a:rPr lang="en-US" sz="2400" b="1" dirty="0">
                <a:latin typeface="Inter"/>
              </a:rPr>
              <a:t>Example:</a:t>
            </a:r>
            <a:r>
              <a:rPr lang="en-US" sz="2400" dirty="0">
                <a:latin typeface="Inter"/>
              </a:rPr>
              <a:t> Mapping the population of major cities on a world map.</a:t>
            </a:r>
          </a:p>
        </p:txBody>
      </p:sp>
      <p:pic>
        <p:nvPicPr>
          <p:cNvPr id="11266" name="Picture 2">
            <a:extLst>
              <a:ext uri="{FF2B5EF4-FFF2-40B4-BE49-F238E27FC236}">
                <a16:creationId xmlns:a16="http://schemas.microsoft.com/office/drawing/2014/main" id="{29B0A797-5877-3A8A-E44E-C888101A58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25" t="27262" r="4483" b="4524"/>
          <a:stretch>
            <a:fillRect/>
          </a:stretch>
        </p:blipFill>
        <p:spPr bwMode="auto">
          <a:xfrm>
            <a:off x="5585751" y="1508648"/>
            <a:ext cx="5591155" cy="442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86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4694C-1386-8793-440B-689B49FF95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883D489-2922-35F7-94A8-A72027F1D205}"/>
              </a:ext>
            </a:extLst>
          </p:cNvPr>
          <p:cNvSpPr>
            <a:spLocks noGrp="1"/>
          </p:cNvSpPr>
          <p:nvPr>
            <p:ph type="title"/>
          </p:nvPr>
        </p:nvSpPr>
        <p:spPr>
          <a:xfrm>
            <a:off x="420413" y="183085"/>
            <a:ext cx="10515600" cy="1325563"/>
          </a:xfrm>
        </p:spPr>
        <p:txBody>
          <a:bodyPr>
            <a:normAutofit/>
          </a:bodyPr>
          <a:lstStyle/>
          <a:p>
            <a:r>
              <a:rPr lang="en-IN" b="1" dirty="0">
                <a:solidFill>
                  <a:srgbClr val="002060"/>
                </a:solidFill>
              </a:rPr>
              <a:t>  Proportional vs. Graduated Symbols</a:t>
            </a:r>
          </a:p>
        </p:txBody>
      </p:sp>
      <p:sp>
        <p:nvSpPr>
          <p:cNvPr id="2" name="TextBox 1">
            <a:extLst>
              <a:ext uri="{FF2B5EF4-FFF2-40B4-BE49-F238E27FC236}">
                <a16:creationId xmlns:a16="http://schemas.microsoft.com/office/drawing/2014/main" id="{798CF4E9-DB74-E073-B445-AFD9AA2DB176}"/>
              </a:ext>
            </a:extLst>
          </p:cNvPr>
          <p:cNvSpPr txBox="1"/>
          <p:nvPr/>
        </p:nvSpPr>
        <p:spPr>
          <a:xfrm>
            <a:off x="519698" y="1508648"/>
            <a:ext cx="4713608" cy="3416320"/>
          </a:xfrm>
          <a:prstGeom prst="rect">
            <a:avLst/>
          </a:prstGeom>
          <a:noFill/>
        </p:spPr>
        <p:txBody>
          <a:bodyPr wrap="square">
            <a:spAutoFit/>
          </a:bodyPr>
          <a:lstStyle/>
          <a:p>
            <a:r>
              <a:rPr lang="en-US" sz="2400" b="1" dirty="0">
                <a:latin typeface="Inter"/>
              </a:rPr>
              <a:t>Proportional:</a:t>
            </a:r>
            <a:r>
              <a:rPr lang="en-US" sz="2400" dirty="0">
                <a:latin typeface="Inter"/>
              </a:rPr>
              <a:t> Symbol size is directly and continuously scaled to the data value.</a:t>
            </a:r>
          </a:p>
          <a:p>
            <a:r>
              <a:rPr lang="en-US" sz="2400" b="1" dirty="0">
                <a:latin typeface="Inter"/>
              </a:rPr>
              <a:t>Graduated:</a:t>
            </a:r>
            <a:r>
              <a:rPr lang="en-US" sz="2400" dirty="0">
                <a:latin typeface="Inter"/>
              </a:rPr>
              <a:t> Data is first classified into ranges (e.g., 1-100, 101-500), and all features in a range get the same size symbol. Graduated is often easier for map readers to interpret.</a:t>
            </a:r>
          </a:p>
        </p:txBody>
      </p:sp>
      <p:pic>
        <p:nvPicPr>
          <p:cNvPr id="3" name="Picture 2">
            <a:extLst>
              <a:ext uri="{FF2B5EF4-FFF2-40B4-BE49-F238E27FC236}">
                <a16:creationId xmlns:a16="http://schemas.microsoft.com/office/drawing/2014/main" id="{2FE4F9AF-8BAD-E550-93CB-78739FD87D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0" t="11072" r="1747" b="2670"/>
          <a:stretch>
            <a:fillRect/>
          </a:stretch>
        </p:blipFill>
        <p:spPr bwMode="auto">
          <a:xfrm>
            <a:off x="6125230" y="1436914"/>
            <a:ext cx="4903279" cy="441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24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F2293-4E74-001E-CA65-68220520D92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EDACD2C-36D9-93C2-37FD-D3E83E5AA2AE}"/>
              </a:ext>
            </a:extLst>
          </p:cNvPr>
          <p:cNvSpPr>
            <a:spLocks noGrp="1"/>
          </p:cNvSpPr>
          <p:nvPr>
            <p:ph type="title"/>
          </p:nvPr>
        </p:nvSpPr>
        <p:spPr>
          <a:xfrm>
            <a:off x="420412" y="183085"/>
            <a:ext cx="11409637" cy="1325563"/>
          </a:xfrm>
        </p:spPr>
        <p:txBody>
          <a:bodyPr>
            <a:normAutofit/>
          </a:bodyPr>
          <a:lstStyle/>
          <a:p>
            <a:r>
              <a:rPr lang="en-US" b="1" dirty="0">
                <a:solidFill>
                  <a:srgbClr val="002060"/>
                </a:solidFill>
              </a:rPr>
              <a:t>GIS Application: Mapping Earthquake Magnitudes</a:t>
            </a:r>
            <a:endParaRPr lang="en-IN" b="1" dirty="0">
              <a:solidFill>
                <a:srgbClr val="002060"/>
              </a:solidFill>
            </a:endParaRPr>
          </a:p>
        </p:txBody>
      </p:sp>
      <p:pic>
        <p:nvPicPr>
          <p:cNvPr id="12292" name="Picture 4">
            <a:extLst>
              <a:ext uri="{FF2B5EF4-FFF2-40B4-BE49-F238E27FC236}">
                <a16:creationId xmlns:a16="http://schemas.microsoft.com/office/drawing/2014/main" id="{BF0A5275-7B2C-A107-17E9-D7FCE422C7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857" b="35357"/>
          <a:stretch>
            <a:fillRect/>
          </a:stretch>
        </p:blipFill>
        <p:spPr bwMode="auto">
          <a:xfrm>
            <a:off x="485539" y="1565798"/>
            <a:ext cx="11279381" cy="414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89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2CB8A-4F4E-105E-E18F-31E1D3728E2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6C4B4E4-C038-CAA2-9F10-6650F0CA4AB8}"/>
              </a:ext>
            </a:extLst>
          </p:cNvPr>
          <p:cNvSpPr>
            <a:spLocks noGrp="1"/>
          </p:cNvSpPr>
          <p:nvPr>
            <p:ph type="title"/>
          </p:nvPr>
        </p:nvSpPr>
        <p:spPr>
          <a:xfrm>
            <a:off x="420412" y="183085"/>
            <a:ext cx="11409637" cy="1325563"/>
          </a:xfrm>
        </p:spPr>
        <p:txBody>
          <a:bodyPr>
            <a:normAutofit/>
          </a:bodyPr>
          <a:lstStyle/>
          <a:p>
            <a:r>
              <a:rPr lang="nb-NO" b="1" dirty="0">
                <a:solidFill>
                  <a:srgbClr val="002060"/>
                </a:solidFill>
              </a:rPr>
              <a:t>Map Type 3: Heatmap (Kernel Density)</a:t>
            </a:r>
            <a:endParaRPr lang="en-IN" b="1" dirty="0">
              <a:solidFill>
                <a:srgbClr val="002060"/>
              </a:solidFill>
            </a:endParaRPr>
          </a:p>
        </p:txBody>
      </p:sp>
      <p:sp>
        <p:nvSpPr>
          <p:cNvPr id="2" name="TextBox 1">
            <a:extLst>
              <a:ext uri="{FF2B5EF4-FFF2-40B4-BE49-F238E27FC236}">
                <a16:creationId xmlns:a16="http://schemas.microsoft.com/office/drawing/2014/main" id="{CDBEBA57-EF3B-8ED1-2A8B-9A53C54572D9}"/>
              </a:ext>
            </a:extLst>
          </p:cNvPr>
          <p:cNvSpPr txBox="1"/>
          <p:nvPr/>
        </p:nvSpPr>
        <p:spPr>
          <a:xfrm>
            <a:off x="519698" y="1508648"/>
            <a:ext cx="5072838" cy="3785652"/>
          </a:xfrm>
          <a:prstGeom prst="rect">
            <a:avLst/>
          </a:prstGeom>
          <a:noFill/>
        </p:spPr>
        <p:txBody>
          <a:bodyPr wrap="square">
            <a:spAutoFit/>
          </a:bodyPr>
          <a:lstStyle/>
          <a:p>
            <a:r>
              <a:rPr lang="en-US" sz="2400" b="1" dirty="0">
                <a:latin typeface="Inter"/>
              </a:rPr>
              <a:t>Concept:</a:t>
            </a:r>
            <a:r>
              <a:rPr lang="en-US" sz="2400" dirty="0">
                <a:latin typeface="Inter"/>
              </a:rPr>
              <a:t> Visualizes the geographic density of point data. It calculates the density of features in a neighborhood around each feature, creating a continuous surface of intensity.</a:t>
            </a:r>
          </a:p>
          <a:p>
            <a:r>
              <a:rPr lang="en-US" sz="2400" b="1" dirty="0">
                <a:latin typeface="Inter"/>
              </a:rPr>
              <a:t>When to Use:</a:t>
            </a:r>
            <a:r>
              <a:rPr lang="en-US" sz="2400" dirty="0">
                <a:latin typeface="Inter"/>
              </a:rPr>
              <a:t> When individual points are too numerous to see a pattern, and you want to find "hotspots."</a:t>
            </a:r>
          </a:p>
          <a:p>
            <a:r>
              <a:rPr lang="en-US" sz="2400" b="1" dirty="0">
                <a:latin typeface="Inter"/>
              </a:rPr>
              <a:t>Example:</a:t>
            </a:r>
            <a:r>
              <a:rPr lang="en-US" sz="2400" dirty="0">
                <a:latin typeface="Inter"/>
              </a:rPr>
              <a:t> Mapping the density of taxi pickups in New York City.</a:t>
            </a:r>
          </a:p>
        </p:txBody>
      </p:sp>
      <p:pic>
        <p:nvPicPr>
          <p:cNvPr id="15362" name="Picture 2">
            <a:extLst>
              <a:ext uri="{FF2B5EF4-FFF2-40B4-BE49-F238E27FC236}">
                <a16:creationId xmlns:a16="http://schemas.microsoft.com/office/drawing/2014/main" id="{B8CDAC4A-FE88-8422-BFD4-1FD02DB9AE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11" t="21998" r="7817" b="1548"/>
          <a:stretch>
            <a:fillRect/>
          </a:stretch>
        </p:blipFill>
        <p:spPr bwMode="auto">
          <a:xfrm>
            <a:off x="6226837" y="1214733"/>
            <a:ext cx="5178670" cy="5039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E18A-D683-A332-ADD5-AAAF28896C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29B6FAF-4DC0-9DED-6218-7241F92D007F}"/>
              </a:ext>
            </a:extLst>
          </p:cNvPr>
          <p:cNvSpPr>
            <a:spLocks noGrp="1"/>
          </p:cNvSpPr>
          <p:nvPr>
            <p:ph type="title"/>
          </p:nvPr>
        </p:nvSpPr>
        <p:spPr>
          <a:xfrm>
            <a:off x="420412" y="183085"/>
            <a:ext cx="11409637" cy="1325563"/>
          </a:xfrm>
        </p:spPr>
        <p:txBody>
          <a:bodyPr>
            <a:normAutofit/>
          </a:bodyPr>
          <a:lstStyle/>
          <a:p>
            <a:r>
              <a:rPr lang="en-US" b="1" dirty="0">
                <a:solidFill>
                  <a:srgbClr val="002060"/>
                </a:solidFill>
              </a:rPr>
              <a:t>Case Study: Visualizing 311 Service Calls</a:t>
            </a:r>
            <a:endParaRPr lang="en-IN" b="1" dirty="0">
              <a:solidFill>
                <a:srgbClr val="002060"/>
              </a:solidFill>
            </a:endParaRPr>
          </a:p>
        </p:txBody>
      </p:sp>
      <p:pic>
        <p:nvPicPr>
          <p:cNvPr id="14338" name="Picture 2">
            <a:extLst>
              <a:ext uri="{FF2B5EF4-FFF2-40B4-BE49-F238E27FC236}">
                <a16:creationId xmlns:a16="http://schemas.microsoft.com/office/drawing/2014/main" id="{7DC34EB6-B550-6708-DE7C-0B85131547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26" t="3809" r="7817" b="8215"/>
          <a:stretch>
            <a:fillRect/>
          </a:stretch>
        </p:blipFill>
        <p:spPr bwMode="auto">
          <a:xfrm>
            <a:off x="6670220" y="1378020"/>
            <a:ext cx="4923065" cy="5074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B3E4158-DACD-931C-6409-BAA024A477EA}"/>
              </a:ext>
            </a:extLst>
          </p:cNvPr>
          <p:cNvSpPr txBox="1"/>
          <p:nvPr/>
        </p:nvSpPr>
        <p:spPr>
          <a:xfrm>
            <a:off x="443592" y="1378020"/>
            <a:ext cx="5989865" cy="5262979"/>
          </a:xfrm>
          <a:prstGeom prst="rect">
            <a:avLst/>
          </a:prstGeom>
          <a:noFill/>
        </p:spPr>
        <p:txBody>
          <a:bodyPr wrap="square">
            <a:spAutoFit/>
          </a:bodyPr>
          <a:lstStyle/>
          <a:p>
            <a:r>
              <a:rPr lang="en-US" sz="2400" b="1" dirty="0">
                <a:latin typeface="Inter"/>
              </a:rPr>
              <a:t>Scenario:</a:t>
            </a:r>
            <a:r>
              <a:rPr lang="en-US" sz="2400" dirty="0">
                <a:latin typeface="Inter"/>
              </a:rPr>
              <a:t> Visualizing thousands of 311 service call locations from a major city.</a:t>
            </a:r>
          </a:p>
          <a:p>
            <a:r>
              <a:rPr lang="en-US" sz="2400" b="1" dirty="0">
                <a:latin typeface="Inter"/>
              </a:rPr>
              <a:t>The Challenge: Overplotting</a:t>
            </a:r>
            <a:endParaRPr lang="en-US" sz="2400" dirty="0">
              <a:latin typeface="Inter"/>
            </a:endParaRPr>
          </a:p>
          <a:p>
            <a:pPr lvl="1"/>
            <a:r>
              <a:rPr lang="en-US" sz="2400" dirty="0">
                <a:latin typeface="Inter"/>
              </a:rPr>
              <a:t>When we plot every single call as a point on the map, the points overlap so much that the map becomes a cluttered, unreadable mess. This is called "overplotting."</a:t>
            </a:r>
          </a:p>
          <a:p>
            <a:r>
              <a:rPr lang="en-US" sz="2400" b="1" dirty="0">
                <a:latin typeface="Inter"/>
              </a:rPr>
              <a:t>The Result: No Insight</a:t>
            </a:r>
            <a:endParaRPr lang="en-US" sz="2400" dirty="0">
              <a:latin typeface="Inter"/>
            </a:endParaRPr>
          </a:p>
          <a:p>
            <a:pPr lvl="1"/>
            <a:r>
              <a:rPr lang="en-US" sz="2400" dirty="0">
                <a:latin typeface="Inter"/>
              </a:rPr>
              <a:t>It is impossible to identify any meaningful patterns or concentrations.</a:t>
            </a:r>
          </a:p>
          <a:p>
            <a:pPr lvl="1"/>
            <a:r>
              <a:rPr lang="en-US" sz="2400" b="1" dirty="0">
                <a:latin typeface="Inter"/>
              </a:rPr>
              <a:t>Key Question:</a:t>
            </a:r>
            <a:r>
              <a:rPr lang="en-US" sz="2400" dirty="0">
                <a:latin typeface="Inter"/>
              </a:rPr>
              <a:t> Where are the </a:t>
            </a:r>
            <a:r>
              <a:rPr lang="en-US" sz="2400" i="1" dirty="0">
                <a:latin typeface="Inter"/>
              </a:rPr>
              <a:t>true hotspots</a:t>
            </a:r>
            <a:r>
              <a:rPr lang="en-US" sz="2400" dirty="0">
                <a:latin typeface="Inter"/>
              </a:rPr>
              <a:t> of service requests? This map can't answer that.</a:t>
            </a:r>
          </a:p>
        </p:txBody>
      </p:sp>
    </p:spTree>
    <p:extLst>
      <p:ext uri="{BB962C8B-B14F-4D97-AF65-F5344CB8AC3E}">
        <p14:creationId xmlns:p14="http://schemas.microsoft.com/office/powerpoint/2010/main" val="223836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609C3-C7A5-95F9-5166-5EBF0A25BB6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48E0B9E-BA9E-4659-E16E-2F902E430521}"/>
              </a:ext>
            </a:extLst>
          </p:cNvPr>
          <p:cNvSpPr>
            <a:spLocks noGrp="1"/>
          </p:cNvSpPr>
          <p:nvPr>
            <p:ph type="title"/>
          </p:nvPr>
        </p:nvSpPr>
        <p:spPr>
          <a:xfrm>
            <a:off x="420412" y="183085"/>
            <a:ext cx="11409637" cy="1325563"/>
          </a:xfrm>
        </p:spPr>
        <p:txBody>
          <a:bodyPr>
            <a:normAutofit/>
          </a:bodyPr>
          <a:lstStyle/>
          <a:p>
            <a:r>
              <a:rPr lang="en-US" b="1" dirty="0">
                <a:solidFill>
                  <a:srgbClr val="002060"/>
                </a:solidFill>
              </a:rPr>
              <a:t>Case Study: Visualizing 311 Service Calls</a:t>
            </a:r>
            <a:endParaRPr lang="en-IN" b="1" dirty="0">
              <a:solidFill>
                <a:srgbClr val="002060"/>
              </a:solidFill>
            </a:endParaRPr>
          </a:p>
        </p:txBody>
      </p:sp>
      <p:pic>
        <p:nvPicPr>
          <p:cNvPr id="14340" name="Picture 4">
            <a:extLst>
              <a:ext uri="{FF2B5EF4-FFF2-40B4-BE49-F238E27FC236}">
                <a16:creationId xmlns:a16="http://schemas.microsoft.com/office/drawing/2014/main" id="{FC9D4F93-4AF1-2386-6B66-07C293C8D1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68" t="8572" r="5794" b="1427"/>
          <a:stretch>
            <a:fillRect/>
          </a:stretch>
        </p:blipFill>
        <p:spPr bwMode="auto">
          <a:xfrm>
            <a:off x="6560261" y="1208315"/>
            <a:ext cx="4918723" cy="50455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C9B2170-6815-F380-7AA2-01F86B49C454}"/>
              </a:ext>
            </a:extLst>
          </p:cNvPr>
          <p:cNvSpPr txBox="1"/>
          <p:nvPr/>
        </p:nvSpPr>
        <p:spPr>
          <a:xfrm>
            <a:off x="420412" y="1296378"/>
            <a:ext cx="6151838" cy="4832092"/>
          </a:xfrm>
          <a:prstGeom prst="rect">
            <a:avLst/>
          </a:prstGeom>
          <a:noFill/>
        </p:spPr>
        <p:txBody>
          <a:bodyPr wrap="square">
            <a:spAutoFit/>
          </a:bodyPr>
          <a:lstStyle/>
          <a:p>
            <a:r>
              <a:rPr lang="en-US" sz="2200" b="1" dirty="0">
                <a:latin typeface="Inter"/>
              </a:rPr>
              <a:t>The Technique:</a:t>
            </a:r>
            <a:r>
              <a:rPr lang="en-US" sz="2200" dirty="0">
                <a:latin typeface="Inter"/>
              </a:rPr>
              <a:t> By applying a Kernel Density Estimation, we transform the thousands of individual points into a continuous surface of intensity—a heatmap.</a:t>
            </a:r>
          </a:p>
          <a:p>
            <a:r>
              <a:rPr lang="en-US" sz="2200" b="1" dirty="0">
                <a:latin typeface="Inter"/>
              </a:rPr>
              <a:t>The Result: Clear Insight</a:t>
            </a:r>
            <a:endParaRPr lang="en-US" sz="2200" dirty="0">
              <a:latin typeface="Inter"/>
            </a:endParaRPr>
          </a:p>
          <a:p>
            <a:pPr lvl="1"/>
            <a:r>
              <a:rPr lang="en-US" sz="2200" dirty="0">
                <a:latin typeface="Inter"/>
              </a:rPr>
              <a:t>The visual clutter is gone. We can now instantly see the areas with the highest concentration of service calls.</a:t>
            </a:r>
          </a:p>
          <a:p>
            <a:pPr lvl="1"/>
            <a:r>
              <a:rPr lang="en-US" sz="2200" dirty="0">
                <a:latin typeface="Inter"/>
              </a:rPr>
              <a:t>The "hotspots" (fiery red/yellow areas) clearly stand out from the cooler (blue) areas.</a:t>
            </a:r>
          </a:p>
          <a:p>
            <a:r>
              <a:rPr lang="en-US" sz="2200" b="1" dirty="0">
                <a:latin typeface="Inter"/>
              </a:rPr>
              <a:t>Application:</a:t>
            </a:r>
            <a:r>
              <a:rPr lang="en-US" sz="2200" dirty="0">
                <a:latin typeface="Inter"/>
              </a:rPr>
              <a:t> A city can use this insight to allocate resources more effectively, investigate why certain neighborhoods have high call volumes, and improve public services.</a:t>
            </a:r>
          </a:p>
        </p:txBody>
      </p:sp>
    </p:spTree>
    <p:extLst>
      <p:ext uri="{BB962C8B-B14F-4D97-AF65-F5344CB8AC3E}">
        <p14:creationId xmlns:p14="http://schemas.microsoft.com/office/powerpoint/2010/main" val="201963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Box 3"/>
          <p:cNvSpPr txBox="1"/>
          <p:nvPr/>
        </p:nvSpPr>
        <p:spPr>
          <a:xfrm>
            <a:off x="222250" y="870585"/>
            <a:ext cx="3200400" cy="5384800"/>
          </a:xfrm>
          <a:prstGeom prst="rect">
            <a:avLst/>
          </a:prstGeom>
          <a:noFill/>
        </p:spPr>
        <p:txBody>
          <a:bodyPr wrap="square" rtlCol="0">
            <a:spAutoFit/>
          </a:bodyPr>
          <a:lstStyle/>
          <a:p>
            <a:r>
              <a:rPr lang="en-US" sz="34400" dirty="0">
                <a:ln w="28575" cmpd="sng">
                  <a:solidFill>
                    <a:schemeClr val="tx1"/>
                  </a:solidFill>
                  <a:prstDash val="solid"/>
                </a:ln>
                <a:solidFill>
                  <a:srgbClr val="FFFFFF"/>
                </a:solidFill>
                <a:effectLst>
                  <a:outerShdw dist="38100" sx="101000" sy="101000" algn="l" rotWithShape="0">
                    <a:prstClr val="black">
                      <a:alpha val="100000"/>
                    </a:prstClr>
                  </a:outerShdw>
                </a:effectLst>
                <a:latin typeface="Arial" panose="020B0604020202020204" pitchFamily="34" charset="0"/>
                <a:cs typeface="Arial" panose="020B0604020202020204" pitchFamily="34" charset="0"/>
              </a:rPr>
              <a:t>1</a:t>
            </a:r>
          </a:p>
        </p:txBody>
      </p:sp>
      <p:sp>
        <p:nvSpPr>
          <p:cNvPr id="5" name="Round Same Side Corner Rectangle 4"/>
          <p:cNvSpPr/>
          <p:nvPr/>
        </p:nvSpPr>
        <p:spPr>
          <a:xfrm rot="16200000">
            <a:off x="6283960" y="-783272"/>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lgn="l"/>
            <a:endParaRPr lang="en-US" sz="3200" dirty="0">
              <a:solidFill>
                <a:schemeClr val="tx1"/>
              </a:solidFill>
            </a:endParaRPr>
          </a:p>
          <a:p>
            <a:pPr lvl="1"/>
            <a:r>
              <a:rPr lang="en-US" sz="5400" dirty="0">
                <a:solidFill>
                  <a:schemeClr val="tx1"/>
                </a:solidFill>
              </a:rPr>
              <a:t>Introduction and Objectives</a:t>
            </a:r>
          </a:p>
        </p:txBody>
      </p:sp>
      <p:sp>
        <p:nvSpPr>
          <p:cNvPr id="3" name="TextBox 2">
            <a:extLst>
              <a:ext uri="{FF2B5EF4-FFF2-40B4-BE49-F238E27FC236}">
                <a16:creationId xmlns:a16="http://schemas.microsoft.com/office/drawing/2014/main" id="{F61B0966-BE46-E325-DC7C-B24C26C6D61C}"/>
              </a:ext>
            </a:extLst>
          </p:cNvPr>
          <p:cNvSpPr txBox="1"/>
          <p:nvPr/>
        </p:nvSpPr>
        <p:spPr>
          <a:xfrm>
            <a:off x="4127046" y="3742356"/>
            <a:ext cx="6180364" cy="461665"/>
          </a:xfrm>
          <a:prstGeom prst="rect">
            <a:avLst/>
          </a:prstGeom>
          <a:noFill/>
        </p:spPr>
        <p:txBody>
          <a:bodyPr wrap="square">
            <a:spAutoFit/>
          </a:bodyPr>
          <a:lstStyle/>
          <a:p>
            <a:r>
              <a:rPr lang="en-US" sz="2400" b="0" i="0" dirty="0">
                <a:effectLst/>
                <a:latin typeface="Inter"/>
              </a:rPr>
              <a:t>From Data to Insight Through Maps</a:t>
            </a:r>
            <a:endParaRPr lang="en-I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E0908-29B7-0F10-3E34-FCC7E5DEA86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798C010-6E8B-790C-22D9-62E5966CDE26}"/>
              </a:ext>
            </a:extLst>
          </p:cNvPr>
          <p:cNvSpPr>
            <a:spLocks noGrp="1"/>
          </p:cNvSpPr>
          <p:nvPr>
            <p:ph type="title"/>
          </p:nvPr>
        </p:nvSpPr>
        <p:spPr>
          <a:xfrm>
            <a:off x="420412" y="183085"/>
            <a:ext cx="11409637" cy="1325563"/>
          </a:xfrm>
        </p:spPr>
        <p:txBody>
          <a:bodyPr>
            <a:normAutofit/>
          </a:bodyPr>
          <a:lstStyle/>
          <a:p>
            <a:r>
              <a:rPr lang="en-IN" b="1" dirty="0">
                <a:solidFill>
                  <a:srgbClr val="002060"/>
                </a:solidFill>
              </a:rPr>
              <a:t>Other Common Map Types</a:t>
            </a:r>
          </a:p>
        </p:txBody>
      </p:sp>
      <p:sp>
        <p:nvSpPr>
          <p:cNvPr id="2" name="TextBox 1">
            <a:extLst>
              <a:ext uri="{FF2B5EF4-FFF2-40B4-BE49-F238E27FC236}">
                <a16:creationId xmlns:a16="http://schemas.microsoft.com/office/drawing/2014/main" id="{C55EA957-681A-FF16-CE6F-2351A7A66F58}"/>
              </a:ext>
            </a:extLst>
          </p:cNvPr>
          <p:cNvSpPr txBox="1"/>
          <p:nvPr/>
        </p:nvSpPr>
        <p:spPr>
          <a:xfrm>
            <a:off x="534712" y="1565798"/>
            <a:ext cx="5131302" cy="3416320"/>
          </a:xfrm>
          <a:prstGeom prst="rect">
            <a:avLst/>
          </a:prstGeom>
          <a:noFill/>
        </p:spPr>
        <p:txBody>
          <a:bodyPr wrap="square">
            <a:spAutoFit/>
          </a:bodyPr>
          <a:lstStyle/>
          <a:p>
            <a:r>
              <a:rPr lang="en-US" sz="2400" b="1" dirty="0">
                <a:latin typeface="Inter"/>
              </a:rPr>
              <a:t>Dot Density Map:</a:t>
            </a:r>
            <a:r>
              <a:rPr lang="en-US" sz="2400" dirty="0">
                <a:latin typeface="Inter"/>
              </a:rPr>
              <a:t> Each dot represents a specific quantity of a variable (e.g., one dot = 1,000 people). Dots are placed randomly within the polygon.</a:t>
            </a:r>
          </a:p>
          <a:p>
            <a:endParaRPr lang="en-US" sz="2400" dirty="0">
              <a:latin typeface="Inter"/>
            </a:endParaRPr>
          </a:p>
          <a:p>
            <a:r>
              <a:rPr lang="en-US" sz="2400" b="1" dirty="0">
                <a:latin typeface="Inter"/>
              </a:rPr>
              <a:t>Cartogram:</a:t>
            </a:r>
            <a:r>
              <a:rPr lang="en-US" sz="2400" dirty="0">
                <a:latin typeface="Inter"/>
              </a:rPr>
              <a:t> The geometry of the map is distorted to convey the information of the variable (e.g., countries are resized based on their GDP).</a:t>
            </a:r>
          </a:p>
        </p:txBody>
      </p:sp>
      <p:pic>
        <p:nvPicPr>
          <p:cNvPr id="16386" name="Picture 2">
            <a:extLst>
              <a:ext uri="{FF2B5EF4-FFF2-40B4-BE49-F238E27FC236}">
                <a16:creationId xmlns:a16="http://schemas.microsoft.com/office/drawing/2014/main" id="{99BFD560-810C-9A2F-955F-084A680B383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64" t="19643" r="2222" b="1667"/>
          <a:stretch>
            <a:fillRect/>
          </a:stretch>
        </p:blipFill>
        <p:spPr bwMode="auto">
          <a:xfrm>
            <a:off x="7811909" y="460359"/>
            <a:ext cx="3845379" cy="324622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092F4818-307E-EA54-7FA1-81976E5F27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45" t="19329" r="4722" b="4455"/>
          <a:stretch>
            <a:fillRect/>
          </a:stretch>
        </p:blipFill>
        <p:spPr bwMode="auto">
          <a:xfrm>
            <a:off x="6125230" y="3611772"/>
            <a:ext cx="3655857" cy="324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64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DAEA2-3994-5E78-3ABE-35111F24B6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0309032-A255-2EDF-F217-517AE401DE66}"/>
              </a:ext>
            </a:extLst>
          </p:cNvPr>
          <p:cNvSpPr>
            <a:spLocks noGrp="1"/>
          </p:cNvSpPr>
          <p:nvPr>
            <p:ph type="title"/>
          </p:nvPr>
        </p:nvSpPr>
        <p:spPr>
          <a:xfrm>
            <a:off x="420412" y="183085"/>
            <a:ext cx="11409637" cy="1325563"/>
          </a:xfrm>
        </p:spPr>
        <p:txBody>
          <a:bodyPr>
            <a:normAutofit/>
          </a:bodyPr>
          <a:lstStyle/>
          <a:p>
            <a:r>
              <a:rPr lang="en-IN" b="1" dirty="0">
                <a:solidFill>
                  <a:srgbClr val="002060"/>
                </a:solidFill>
              </a:rPr>
              <a:t>Summary of GIS Visualization</a:t>
            </a:r>
          </a:p>
        </p:txBody>
      </p:sp>
      <p:sp>
        <p:nvSpPr>
          <p:cNvPr id="2" name="TextBox 1">
            <a:extLst>
              <a:ext uri="{FF2B5EF4-FFF2-40B4-BE49-F238E27FC236}">
                <a16:creationId xmlns:a16="http://schemas.microsoft.com/office/drawing/2014/main" id="{16BF4BC5-B3B9-1DFD-7A7C-E8D63D8A105D}"/>
              </a:ext>
            </a:extLst>
          </p:cNvPr>
          <p:cNvSpPr txBox="1"/>
          <p:nvPr/>
        </p:nvSpPr>
        <p:spPr>
          <a:xfrm>
            <a:off x="534712" y="1536174"/>
            <a:ext cx="5229274" cy="378565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Inter"/>
              </a:rPr>
              <a:t>GIS tools provide a powerful, interactive, GUI-based environment for creating high-quality maps.</a:t>
            </a:r>
          </a:p>
          <a:p>
            <a:pPr marL="342900" indent="-342900">
              <a:buFont typeface="Arial" panose="020B0604020202020204" pitchFamily="34" charset="0"/>
              <a:buChar char="•"/>
            </a:pPr>
            <a:r>
              <a:rPr lang="en-US" sz="2400" dirty="0">
                <a:latin typeface="Inter"/>
              </a:rPr>
              <a:t>Choosing the right map type (choropleth, proportional symbol, heatmap) is critical for accurately telling your data's story.</a:t>
            </a:r>
          </a:p>
          <a:p>
            <a:pPr marL="342900" indent="-342900">
              <a:buFont typeface="Arial" panose="020B0604020202020204" pitchFamily="34" charset="0"/>
              <a:buChar char="•"/>
            </a:pPr>
            <a:r>
              <a:rPr lang="en-US" sz="2400" dirty="0">
                <a:latin typeface="Inter"/>
              </a:rPr>
              <a:t>Always remember the fundamentals: use normalized data for choropleths and choose sensible color schemes.</a:t>
            </a:r>
          </a:p>
        </p:txBody>
      </p:sp>
      <p:pic>
        <p:nvPicPr>
          <p:cNvPr id="18434" name="Picture 2">
            <a:extLst>
              <a:ext uri="{FF2B5EF4-FFF2-40B4-BE49-F238E27FC236}">
                <a16:creationId xmlns:a16="http://schemas.microsoft.com/office/drawing/2014/main" id="{A307568F-F526-843D-2F83-2F09463DC3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8" t="30714" r="4365" b="35357"/>
          <a:stretch>
            <a:fillRect/>
          </a:stretch>
        </p:blipFill>
        <p:spPr bwMode="auto">
          <a:xfrm>
            <a:off x="5706834" y="2155372"/>
            <a:ext cx="6270173" cy="232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34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a:extLst>
            <a:ext uri="{FF2B5EF4-FFF2-40B4-BE49-F238E27FC236}">
              <a16:creationId xmlns:a16="http://schemas.microsoft.com/office/drawing/2014/main" id="{2D066627-0491-0325-BA4E-214072F11E4B}"/>
            </a:ext>
          </a:extLst>
        </p:cNvPr>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24C0ECFA-8874-2534-BBF4-62DD4B31622B}"/>
              </a:ext>
            </a:extLst>
          </p:cNvPr>
          <p:cNvSpPr/>
          <p:nvPr/>
        </p:nvSpPr>
        <p:spPr>
          <a:xfrm rot="16200000">
            <a:off x="6283960" y="-783272"/>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lgn="l"/>
            <a:endParaRPr lang="en-US" sz="4000" dirty="0">
              <a:solidFill>
                <a:schemeClr val="tx1"/>
              </a:solidFill>
            </a:endParaRPr>
          </a:p>
          <a:p>
            <a:pPr lvl="1"/>
            <a:r>
              <a:rPr lang="en-US" sz="3200" dirty="0" err="1">
                <a:solidFill>
                  <a:schemeClr val="tx1"/>
                </a:solidFill>
              </a:rPr>
              <a:t>Visualising</a:t>
            </a:r>
            <a:r>
              <a:rPr lang="en-US" sz="3200" dirty="0">
                <a:solidFill>
                  <a:schemeClr val="tx1"/>
                </a:solidFill>
              </a:rPr>
              <a:t> with Python Libraries </a:t>
            </a:r>
          </a:p>
          <a:p>
            <a:pPr lvl="1"/>
            <a:endParaRPr lang="en-US" sz="4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4091711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D81F4-3052-7B23-B138-C1A436A7A49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544B0E5-C632-1037-826F-BF2988DA1DDB}"/>
              </a:ext>
            </a:extLst>
          </p:cNvPr>
          <p:cNvSpPr>
            <a:spLocks noGrp="1"/>
          </p:cNvSpPr>
          <p:nvPr>
            <p:ph type="title"/>
          </p:nvPr>
        </p:nvSpPr>
        <p:spPr>
          <a:xfrm>
            <a:off x="723941" y="183085"/>
            <a:ext cx="11451547" cy="1325563"/>
          </a:xfrm>
        </p:spPr>
        <p:txBody>
          <a:bodyPr>
            <a:normAutofit/>
          </a:bodyPr>
          <a:lstStyle/>
          <a:p>
            <a:r>
              <a:rPr lang="en-IN" b="1" dirty="0">
                <a:solidFill>
                  <a:srgbClr val="002060"/>
                </a:solidFill>
              </a:rPr>
              <a:t>Why Python for Visualization?</a:t>
            </a:r>
          </a:p>
        </p:txBody>
      </p:sp>
      <p:sp>
        <p:nvSpPr>
          <p:cNvPr id="2" name="TextBox 1">
            <a:extLst>
              <a:ext uri="{FF2B5EF4-FFF2-40B4-BE49-F238E27FC236}">
                <a16:creationId xmlns:a16="http://schemas.microsoft.com/office/drawing/2014/main" id="{9873FA73-96A1-BEE1-F5EF-14E7EFB92F28}"/>
              </a:ext>
            </a:extLst>
          </p:cNvPr>
          <p:cNvSpPr txBox="1"/>
          <p:nvPr/>
        </p:nvSpPr>
        <p:spPr>
          <a:xfrm>
            <a:off x="653572" y="1508648"/>
            <a:ext cx="5442427" cy="4154984"/>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Inter"/>
              </a:rPr>
              <a:t>Reproducibility:</a:t>
            </a:r>
            <a:r>
              <a:rPr lang="en-US" sz="2400" dirty="0">
                <a:latin typeface="Inter"/>
              </a:rPr>
              <a:t> Your map is created by code, so it can be perfectly and automatically reproduced.</a:t>
            </a:r>
          </a:p>
          <a:p>
            <a:pPr marL="342900" indent="-342900">
              <a:buFont typeface="Arial" panose="020B0604020202020204" pitchFamily="34" charset="0"/>
              <a:buChar char="•"/>
            </a:pPr>
            <a:r>
              <a:rPr lang="en-US" sz="2400" b="1" dirty="0">
                <a:latin typeface="Inter"/>
              </a:rPr>
              <a:t>Integration:</a:t>
            </a:r>
            <a:r>
              <a:rPr lang="en-US" sz="2400" dirty="0">
                <a:latin typeface="Inter"/>
              </a:rPr>
              <a:t> Your visualization code lives in the same environment as your data cleaning, feature engineering, and ML modeling code.</a:t>
            </a:r>
          </a:p>
          <a:p>
            <a:pPr marL="342900" indent="-342900">
              <a:buFont typeface="Arial" panose="020B0604020202020204" pitchFamily="34" charset="0"/>
              <a:buChar char="•"/>
            </a:pPr>
            <a:r>
              <a:rPr lang="en-US" sz="2400" b="1" dirty="0">
                <a:latin typeface="Inter"/>
              </a:rPr>
              <a:t>Scalability:</a:t>
            </a:r>
            <a:r>
              <a:rPr lang="en-US" sz="2400" dirty="0">
                <a:latin typeface="Inter"/>
              </a:rPr>
              <a:t> Easily create hundreds of maps in a loop.</a:t>
            </a:r>
          </a:p>
          <a:p>
            <a:pPr marL="342900" indent="-342900">
              <a:buFont typeface="Arial" panose="020B0604020202020204" pitchFamily="34" charset="0"/>
              <a:buChar char="•"/>
            </a:pPr>
            <a:r>
              <a:rPr lang="en-US" sz="2400" b="1" dirty="0">
                <a:latin typeface="Inter"/>
              </a:rPr>
              <a:t>Interactivity:</a:t>
            </a:r>
            <a:r>
              <a:rPr lang="en-US" sz="2400" dirty="0">
                <a:latin typeface="Inter"/>
              </a:rPr>
              <a:t> Create dynamic web maps that users can explore.</a:t>
            </a:r>
          </a:p>
        </p:txBody>
      </p:sp>
      <p:pic>
        <p:nvPicPr>
          <p:cNvPr id="19458" name="Picture 2">
            <a:extLst>
              <a:ext uri="{FF2B5EF4-FFF2-40B4-BE49-F238E27FC236}">
                <a16:creationId xmlns:a16="http://schemas.microsoft.com/office/drawing/2014/main" id="{26FEC700-F53C-8D51-3CA4-B728B3BF65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44" t="63096" r="12460" b="11666"/>
          <a:stretch>
            <a:fillRect/>
          </a:stretch>
        </p:blipFill>
        <p:spPr bwMode="auto">
          <a:xfrm>
            <a:off x="6001588" y="1755322"/>
            <a:ext cx="5861027" cy="189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93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9CF90-8FD6-42F6-B4A8-4543E888B38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AFDDF0F-6404-7423-624A-2E2BA4FC39D5}"/>
              </a:ext>
            </a:extLst>
          </p:cNvPr>
          <p:cNvSpPr>
            <a:spLocks noGrp="1"/>
          </p:cNvSpPr>
          <p:nvPr>
            <p:ph type="title"/>
          </p:nvPr>
        </p:nvSpPr>
        <p:spPr>
          <a:xfrm>
            <a:off x="723941" y="183085"/>
            <a:ext cx="11451547" cy="1325563"/>
          </a:xfrm>
        </p:spPr>
        <p:txBody>
          <a:bodyPr>
            <a:normAutofit/>
          </a:bodyPr>
          <a:lstStyle/>
          <a:p>
            <a:r>
              <a:rPr lang="en-IN" b="1" dirty="0">
                <a:solidFill>
                  <a:srgbClr val="002060"/>
                </a:solidFill>
              </a:rPr>
              <a:t>The Python Geospatial Stack</a:t>
            </a:r>
          </a:p>
        </p:txBody>
      </p:sp>
      <p:sp>
        <p:nvSpPr>
          <p:cNvPr id="2" name="TextBox 1">
            <a:extLst>
              <a:ext uri="{FF2B5EF4-FFF2-40B4-BE49-F238E27FC236}">
                <a16:creationId xmlns:a16="http://schemas.microsoft.com/office/drawing/2014/main" id="{3666545C-FA14-003D-62F8-6BF2242EAC91}"/>
              </a:ext>
            </a:extLst>
          </p:cNvPr>
          <p:cNvSpPr txBox="1"/>
          <p:nvPr/>
        </p:nvSpPr>
        <p:spPr>
          <a:xfrm>
            <a:off x="587830" y="1427005"/>
            <a:ext cx="5208814" cy="4893647"/>
          </a:xfrm>
          <a:prstGeom prst="rect">
            <a:avLst/>
          </a:prstGeom>
          <a:noFill/>
        </p:spPr>
        <p:txBody>
          <a:bodyPr wrap="square">
            <a:spAutoFit/>
          </a:bodyPr>
          <a:lstStyle/>
          <a:p>
            <a:pPr marL="342900" indent="-342900">
              <a:buFont typeface="Arial" panose="020B0604020202020204" pitchFamily="34" charset="0"/>
              <a:buChar char="•"/>
            </a:pPr>
            <a:r>
              <a:rPr lang="en-US" sz="2400" b="1" dirty="0" err="1">
                <a:latin typeface="Inter"/>
              </a:rPr>
              <a:t>GeoPandas</a:t>
            </a:r>
            <a:r>
              <a:rPr lang="en-US" sz="2400" b="1" dirty="0">
                <a:latin typeface="Inter"/>
              </a:rPr>
              <a:t>:</a:t>
            </a:r>
            <a:r>
              <a:rPr lang="en-US" sz="2400" dirty="0">
                <a:latin typeface="Inter"/>
              </a:rPr>
              <a:t> The core library for working with vector data. It extends pandas </a:t>
            </a:r>
            <a:r>
              <a:rPr lang="en-US" sz="2400" dirty="0" err="1">
                <a:latin typeface="Inter"/>
              </a:rPr>
              <a:t>DataFrames</a:t>
            </a:r>
            <a:r>
              <a:rPr lang="en-US" sz="2400" dirty="0">
                <a:latin typeface="Inter"/>
              </a:rPr>
              <a:t> to have a geometry column.</a:t>
            </a:r>
          </a:p>
          <a:p>
            <a:pPr marL="342900" indent="-342900">
              <a:buFont typeface="Arial" panose="020B0604020202020204" pitchFamily="34" charset="0"/>
              <a:buChar char="•"/>
            </a:pPr>
            <a:r>
              <a:rPr lang="en-US" sz="2400" b="1" dirty="0">
                <a:latin typeface="Inter"/>
              </a:rPr>
              <a:t>Matplotlib:</a:t>
            </a:r>
            <a:r>
              <a:rPr lang="en-US" sz="2400" dirty="0">
                <a:latin typeface="Inter"/>
              </a:rPr>
              <a:t> The foundational plotting library. </a:t>
            </a:r>
            <a:r>
              <a:rPr lang="en-US" sz="2400" dirty="0" err="1">
                <a:latin typeface="Inter"/>
              </a:rPr>
              <a:t>GeoPandas</a:t>
            </a:r>
            <a:r>
              <a:rPr lang="en-US" sz="2400" dirty="0">
                <a:latin typeface="Inter"/>
              </a:rPr>
              <a:t> uses it for its default .plot() method. Great for high-quality, static, customizable maps.</a:t>
            </a:r>
          </a:p>
          <a:p>
            <a:pPr marL="342900" indent="-342900">
              <a:buFont typeface="Arial" panose="020B0604020202020204" pitchFamily="34" charset="0"/>
              <a:buChar char="•"/>
            </a:pPr>
            <a:r>
              <a:rPr lang="en-US" sz="2400" b="1" dirty="0">
                <a:latin typeface="Inter"/>
              </a:rPr>
              <a:t>Folium:</a:t>
            </a:r>
            <a:r>
              <a:rPr lang="en-US" sz="2400" dirty="0">
                <a:latin typeface="Inter"/>
              </a:rPr>
              <a:t> A library for creating interactive Leaflet.js maps. Excellent for web dashboards and data exploration.</a:t>
            </a:r>
          </a:p>
        </p:txBody>
      </p:sp>
      <p:pic>
        <p:nvPicPr>
          <p:cNvPr id="20482" name="Picture 2">
            <a:extLst>
              <a:ext uri="{FF2B5EF4-FFF2-40B4-BE49-F238E27FC236}">
                <a16:creationId xmlns:a16="http://schemas.microsoft.com/office/drawing/2014/main" id="{DD466358-D85E-E3FA-F501-08D220A54B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63" t="35715" r="4009" b="30000"/>
          <a:stretch>
            <a:fillRect/>
          </a:stretch>
        </p:blipFill>
        <p:spPr bwMode="auto">
          <a:xfrm>
            <a:off x="5739493" y="2318656"/>
            <a:ext cx="6270172" cy="235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58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5254A-D67E-AEAF-E157-4983AFB84D0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47635F-890B-330E-95AE-7C45580FEEBC}"/>
              </a:ext>
            </a:extLst>
          </p:cNvPr>
          <p:cNvSpPr>
            <a:spLocks noGrp="1"/>
          </p:cNvSpPr>
          <p:nvPr>
            <p:ph type="title"/>
          </p:nvPr>
        </p:nvSpPr>
        <p:spPr>
          <a:xfrm>
            <a:off x="723941" y="183085"/>
            <a:ext cx="11451547" cy="1325563"/>
          </a:xfrm>
        </p:spPr>
        <p:txBody>
          <a:bodyPr>
            <a:normAutofit/>
          </a:bodyPr>
          <a:lstStyle/>
          <a:p>
            <a:r>
              <a:rPr lang="en-IN" b="1" dirty="0">
                <a:solidFill>
                  <a:srgbClr val="002060"/>
                </a:solidFill>
              </a:rPr>
              <a:t>Static Maps: </a:t>
            </a:r>
            <a:r>
              <a:rPr lang="en-IN" b="1" dirty="0" err="1">
                <a:solidFill>
                  <a:srgbClr val="002060"/>
                </a:solidFill>
              </a:rPr>
              <a:t>GeoPandas</a:t>
            </a:r>
            <a:r>
              <a:rPr lang="en-IN" b="1" dirty="0">
                <a:solidFill>
                  <a:srgbClr val="002060"/>
                </a:solidFill>
              </a:rPr>
              <a:t> + Matplotlib</a:t>
            </a:r>
          </a:p>
        </p:txBody>
      </p:sp>
      <p:sp>
        <p:nvSpPr>
          <p:cNvPr id="2" name="TextBox 1">
            <a:extLst>
              <a:ext uri="{FF2B5EF4-FFF2-40B4-BE49-F238E27FC236}">
                <a16:creationId xmlns:a16="http://schemas.microsoft.com/office/drawing/2014/main" id="{52C28768-3DBD-E83E-2473-4F204FE615E1}"/>
              </a:ext>
            </a:extLst>
          </p:cNvPr>
          <p:cNvSpPr txBox="1"/>
          <p:nvPr/>
        </p:nvSpPr>
        <p:spPr>
          <a:xfrm>
            <a:off x="587830" y="1427005"/>
            <a:ext cx="4041320" cy="3416320"/>
          </a:xfrm>
          <a:prstGeom prst="rect">
            <a:avLst/>
          </a:prstGeom>
          <a:noFill/>
        </p:spPr>
        <p:txBody>
          <a:bodyPr wrap="square">
            <a:spAutoFit/>
          </a:bodyPr>
          <a:lstStyle/>
          <a:p>
            <a:r>
              <a:rPr lang="en-US" sz="2400" b="1" dirty="0">
                <a:latin typeface="Inter"/>
              </a:rPr>
              <a:t>Concept:</a:t>
            </a:r>
            <a:r>
              <a:rPr lang="en-US" sz="2400" dirty="0">
                <a:latin typeface="Inter"/>
              </a:rPr>
              <a:t> We use </a:t>
            </a:r>
            <a:r>
              <a:rPr lang="en-US" sz="2400" dirty="0" err="1">
                <a:latin typeface="Inter"/>
              </a:rPr>
              <a:t>GeoPandas</a:t>
            </a:r>
            <a:r>
              <a:rPr lang="en-US" sz="2400" dirty="0">
                <a:latin typeface="Inter"/>
              </a:rPr>
              <a:t> to load and manage the data, and its .plot() method (powered by Matplotlib) to create the map image.</a:t>
            </a:r>
          </a:p>
          <a:p>
            <a:endParaRPr lang="en-US" sz="2400" dirty="0">
              <a:latin typeface="Inter"/>
            </a:endParaRPr>
          </a:p>
          <a:p>
            <a:r>
              <a:rPr lang="en-US" sz="2400" dirty="0">
                <a:latin typeface="Inter"/>
              </a:rPr>
              <a:t>This is the go-to combination for creating maps for reports, papers, and presentations.</a:t>
            </a:r>
          </a:p>
        </p:txBody>
      </p:sp>
      <p:pic>
        <p:nvPicPr>
          <p:cNvPr id="21508" name="Picture 4">
            <a:extLst>
              <a:ext uri="{FF2B5EF4-FFF2-40B4-BE49-F238E27FC236}">
                <a16:creationId xmlns:a16="http://schemas.microsoft.com/office/drawing/2014/main" id="{E8482C5E-EEEA-3C4C-9ADD-9F00A36446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49" t="30953" r="3294" b="29378"/>
          <a:stretch>
            <a:fillRect/>
          </a:stretch>
        </p:blipFill>
        <p:spPr bwMode="auto">
          <a:xfrm>
            <a:off x="6923314" y="1803625"/>
            <a:ext cx="3921581" cy="325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975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C3307-B227-844E-BC1C-514C317F800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3962FE6-975C-0FE2-532A-030D05C4AA3B}"/>
              </a:ext>
            </a:extLst>
          </p:cNvPr>
          <p:cNvSpPr>
            <a:spLocks noGrp="1"/>
          </p:cNvSpPr>
          <p:nvPr>
            <p:ph type="title"/>
          </p:nvPr>
        </p:nvSpPr>
        <p:spPr>
          <a:xfrm>
            <a:off x="723941" y="183085"/>
            <a:ext cx="11451547" cy="1325563"/>
          </a:xfrm>
        </p:spPr>
        <p:txBody>
          <a:bodyPr>
            <a:normAutofit/>
          </a:bodyPr>
          <a:lstStyle/>
          <a:p>
            <a:r>
              <a:rPr lang="en-US" b="1" dirty="0">
                <a:solidFill>
                  <a:srgbClr val="002060"/>
                </a:solidFill>
              </a:rPr>
              <a:t>Python Code: Loading and a Basic Plot</a:t>
            </a:r>
            <a:endParaRPr lang="en-IN" b="1" dirty="0">
              <a:solidFill>
                <a:srgbClr val="002060"/>
              </a:solidFill>
            </a:endParaRPr>
          </a:p>
        </p:txBody>
      </p:sp>
      <p:pic>
        <p:nvPicPr>
          <p:cNvPr id="4" name="Picture 3">
            <a:extLst>
              <a:ext uri="{FF2B5EF4-FFF2-40B4-BE49-F238E27FC236}">
                <a16:creationId xmlns:a16="http://schemas.microsoft.com/office/drawing/2014/main" id="{93517706-0C61-A935-B2A3-821BC64CD3E4}"/>
              </a:ext>
            </a:extLst>
          </p:cNvPr>
          <p:cNvPicPr>
            <a:picLocks noChangeAspect="1"/>
          </p:cNvPicPr>
          <p:nvPr/>
        </p:nvPicPr>
        <p:blipFill>
          <a:blip r:embed="rId2"/>
          <a:stretch>
            <a:fillRect/>
          </a:stretch>
        </p:blipFill>
        <p:spPr>
          <a:xfrm>
            <a:off x="1611176" y="1889333"/>
            <a:ext cx="9677076" cy="3515424"/>
          </a:xfrm>
          <a:prstGeom prst="rect">
            <a:avLst/>
          </a:prstGeom>
        </p:spPr>
      </p:pic>
    </p:spTree>
    <p:extLst>
      <p:ext uri="{BB962C8B-B14F-4D97-AF65-F5344CB8AC3E}">
        <p14:creationId xmlns:p14="http://schemas.microsoft.com/office/powerpoint/2010/main" val="120502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318B-728C-1F4C-B005-8717D835C5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28C705-3454-AD95-6A6F-D7638DD58342}"/>
              </a:ext>
            </a:extLst>
          </p:cNvPr>
          <p:cNvSpPr>
            <a:spLocks noGrp="1"/>
          </p:cNvSpPr>
          <p:nvPr>
            <p:ph type="title"/>
          </p:nvPr>
        </p:nvSpPr>
        <p:spPr>
          <a:xfrm>
            <a:off x="723942" y="183085"/>
            <a:ext cx="9832480" cy="1325563"/>
          </a:xfrm>
        </p:spPr>
        <p:txBody>
          <a:bodyPr>
            <a:normAutofit/>
          </a:bodyPr>
          <a:lstStyle/>
          <a:p>
            <a:r>
              <a:rPr lang="en-US" b="1" dirty="0">
                <a:solidFill>
                  <a:srgbClr val="002060"/>
                </a:solidFill>
              </a:rPr>
              <a:t>Creating a Choropleth Map with </a:t>
            </a:r>
            <a:r>
              <a:rPr lang="en-US" b="1" dirty="0" err="1">
                <a:solidFill>
                  <a:srgbClr val="002060"/>
                </a:solidFill>
              </a:rPr>
              <a:t>GeoPandas</a:t>
            </a:r>
            <a:endParaRPr lang="en-IN" b="1" dirty="0">
              <a:solidFill>
                <a:srgbClr val="002060"/>
              </a:solidFill>
            </a:endParaRPr>
          </a:p>
        </p:txBody>
      </p:sp>
      <p:sp>
        <p:nvSpPr>
          <p:cNvPr id="3" name="TextBox 2">
            <a:extLst>
              <a:ext uri="{FF2B5EF4-FFF2-40B4-BE49-F238E27FC236}">
                <a16:creationId xmlns:a16="http://schemas.microsoft.com/office/drawing/2014/main" id="{F5919DBF-8B7F-6A58-603E-2A377A040C83}"/>
              </a:ext>
            </a:extLst>
          </p:cNvPr>
          <p:cNvSpPr txBox="1"/>
          <p:nvPr/>
        </p:nvSpPr>
        <p:spPr>
          <a:xfrm>
            <a:off x="587830" y="1427005"/>
            <a:ext cx="4706007" cy="5262979"/>
          </a:xfrm>
          <a:prstGeom prst="rect">
            <a:avLst/>
          </a:prstGeom>
          <a:noFill/>
        </p:spPr>
        <p:txBody>
          <a:bodyPr wrap="square">
            <a:spAutoFit/>
          </a:bodyPr>
          <a:lstStyle/>
          <a:p>
            <a:r>
              <a:rPr lang="en-US" b="1" dirty="0"/>
              <a:t>Improving Clarity with a Better Color Map (</a:t>
            </a:r>
            <a:r>
              <a:rPr lang="en-US" b="1" dirty="0" err="1"/>
              <a:t>cmap</a:t>
            </a:r>
            <a:r>
              <a:rPr lang="en-US" b="1" dirty="0"/>
              <a:t>)</a:t>
            </a:r>
          </a:p>
          <a:p>
            <a:endParaRPr lang="en-US" sz="2400" b="1" dirty="0">
              <a:latin typeface="Inter"/>
            </a:endParaRPr>
          </a:p>
          <a:p>
            <a:pPr marL="285750" indent="-285750">
              <a:buFont typeface="Arial" panose="020B0604020202020204" pitchFamily="34" charset="0"/>
              <a:buChar char="•"/>
            </a:pPr>
            <a:r>
              <a:rPr lang="en-US" b="1" dirty="0"/>
              <a:t>Concept:</a:t>
            </a:r>
            <a:r>
              <a:rPr lang="en-US" dirty="0"/>
              <a:t> The default color map isn't always the best choice. Choosing the right color scheme is crucial for telling a clear story. For numerical data that goes from low to high, a </a:t>
            </a:r>
            <a:r>
              <a:rPr lang="en-US" b="1" dirty="0"/>
              <a:t>sequential</a:t>
            </a:r>
            <a:r>
              <a:rPr lang="en-US" dirty="0"/>
              <a:t> color map (e.g., from light blue to dark blue) is ideal.</a:t>
            </a:r>
          </a:p>
          <a:p>
            <a:pPr marL="285750" indent="-285750">
              <a:buFont typeface="Arial" panose="020B0604020202020204" pitchFamily="34" charset="0"/>
              <a:buChar char="•"/>
            </a:pPr>
            <a:r>
              <a:rPr lang="en-US" b="1" dirty="0"/>
              <a:t>Why it Matters:</a:t>
            </a:r>
            <a:r>
              <a:rPr lang="en-US" dirty="0"/>
              <a:t> A good </a:t>
            </a:r>
            <a:r>
              <a:rPr lang="en-US" dirty="0" err="1"/>
              <a:t>cmap</a:t>
            </a:r>
            <a:r>
              <a:rPr lang="en-US" dirty="0"/>
              <a:t> (color map) makes patterns easier to see and is more accessible for people with color vision deficiencies. '</a:t>
            </a:r>
            <a:r>
              <a:rPr lang="en-US" dirty="0" err="1"/>
              <a:t>Viridis</a:t>
            </a:r>
            <a:r>
              <a:rPr lang="en-US" dirty="0"/>
              <a:t>', 'Plasma', and 'Blues' are popular and effective choices.</a:t>
            </a:r>
          </a:p>
          <a:p>
            <a:pPr marL="285750" indent="-285750">
              <a:buFont typeface="Arial" panose="020B0604020202020204" pitchFamily="34" charset="0"/>
              <a:buChar char="•"/>
            </a:pPr>
            <a:r>
              <a:rPr lang="en-US" b="1" dirty="0"/>
              <a:t>The Code:</a:t>
            </a:r>
            <a:r>
              <a:rPr lang="en-US" dirty="0"/>
              <a:t> We can easily change the color map using the </a:t>
            </a:r>
            <a:r>
              <a:rPr lang="en-US" dirty="0" err="1"/>
              <a:t>cmap</a:t>
            </a:r>
            <a:r>
              <a:rPr lang="en-US" dirty="0"/>
              <a:t> argument in the .plot() function.</a:t>
            </a:r>
          </a:p>
          <a:p>
            <a:endParaRPr lang="en-US" sz="2400" dirty="0">
              <a:latin typeface="Inter"/>
            </a:endParaRPr>
          </a:p>
        </p:txBody>
      </p:sp>
      <p:pic>
        <p:nvPicPr>
          <p:cNvPr id="6" name="Picture 5">
            <a:extLst>
              <a:ext uri="{FF2B5EF4-FFF2-40B4-BE49-F238E27FC236}">
                <a16:creationId xmlns:a16="http://schemas.microsoft.com/office/drawing/2014/main" id="{4E5EC2A0-8C3B-9517-A863-5A10816FBF71}"/>
              </a:ext>
            </a:extLst>
          </p:cNvPr>
          <p:cNvPicPr>
            <a:picLocks noChangeAspect="1"/>
          </p:cNvPicPr>
          <p:nvPr/>
        </p:nvPicPr>
        <p:blipFill>
          <a:blip r:embed="rId2"/>
          <a:stretch>
            <a:fillRect/>
          </a:stretch>
        </p:blipFill>
        <p:spPr>
          <a:xfrm>
            <a:off x="6375609" y="2357288"/>
            <a:ext cx="4706007" cy="2143424"/>
          </a:xfrm>
          <a:prstGeom prst="rect">
            <a:avLst/>
          </a:prstGeom>
        </p:spPr>
      </p:pic>
    </p:spTree>
    <p:extLst>
      <p:ext uri="{BB962C8B-B14F-4D97-AF65-F5344CB8AC3E}">
        <p14:creationId xmlns:p14="http://schemas.microsoft.com/office/powerpoint/2010/main" val="1993042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92B7C-6CAA-CAA1-CF1E-A2256722C1C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7AF4C2D-A420-52F7-1242-0591ED194A8F}"/>
              </a:ext>
            </a:extLst>
          </p:cNvPr>
          <p:cNvSpPr>
            <a:spLocks noGrp="1"/>
          </p:cNvSpPr>
          <p:nvPr>
            <p:ph type="title"/>
          </p:nvPr>
        </p:nvSpPr>
        <p:spPr>
          <a:xfrm>
            <a:off x="723942" y="183085"/>
            <a:ext cx="9832480" cy="1325563"/>
          </a:xfrm>
        </p:spPr>
        <p:txBody>
          <a:bodyPr>
            <a:normAutofit/>
          </a:bodyPr>
          <a:lstStyle/>
          <a:p>
            <a:r>
              <a:rPr lang="en-US" b="1" dirty="0">
                <a:solidFill>
                  <a:srgbClr val="002060"/>
                </a:solidFill>
              </a:rPr>
              <a:t>Adjusting the Classification Scheme</a:t>
            </a:r>
            <a:endParaRPr lang="en-IN" b="1" dirty="0">
              <a:solidFill>
                <a:srgbClr val="002060"/>
              </a:solidFill>
            </a:endParaRPr>
          </a:p>
        </p:txBody>
      </p:sp>
      <p:sp>
        <p:nvSpPr>
          <p:cNvPr id="3" name="TextBox 2">
            <a:extLst>
              <a:ext uri="{FF2B5EF4-FFF2-40B4-BE49-F238E27FC236}">
                <a16:creationId xmlns:a16="http://schemas.microsoft.com/office/drawing/2014/main" id="{3633CD93-71DD-B566-D853-DB44774D7872}"/>
              </a:ext>
            </a:extLst>
          </p:cNvPr>
          <p:cNvSpPr txBox="1"/>
          <p:nvPr/>
        </p:nvSpPr>
        <p:spPr>
          <a:xfrm>
            <a:off x="587830" y="1427005"/>
            <a:ext cx="5228562" cy="4708981"/>
          </a:xfrm>
          <a:prstGeom prst="rect">
            <a:avLst/>
          </a:prstGeom>
          <a:noFill/>
        </p:spPr>
        <p:txBody>
          <a:bodyPr wrap="square">
            <a:spAutoFit/>
          </a:bodyPr>
          <a:lstStyle/>
          <a:p>
            <a:r>
              <a:rPr lang="en-US" b="1" dirty="0"/>
              <a:t>Changing the Story with Classification (scheme)</a:t>
            </a:r>
          </a:p>
          <a:p>
            <a:endParaRPr lang="en-US" sz="2400" b="1" dirty="0">
              <a:latin typeface="Inter"/>
            </a:endParaRPr>
          </a:p>
          <a:p>
            <a:pPr marL="285750" indent="-285750">
              <a:buFont typeface="Arial" panose="020B0604020202020204" pitchFamily="34" charset="0"/>
              <a:buChar char="•"/>
            </a:pPr>
            <a:r>
              <a:rPr lang="en-US" b="1" dirty="0"/>
              <a:t>Concept:</a:t>
            </a:r>
            <a:r>
              <a:rPr lang="en-US" dirty="0"/>
              <a:t> By default, </a:t>
            </a:r>
            <a:r>
              <a:rPr lang="en-US" dirty="0" err="1"/>
              <a:t>GeoPandas</a:t>
            </a:r>
            <a:r>
              <a:rPr lang="en-US" dirty="0"/>
              <a:t> uses a 'Natural Breaks' method to decide the ranges for each color. But we can control this! The scheme argument lets us choose how the data is binned.</a:t>
            </a:r>
          </a:p>
          <a:p>
            <a:pPr marL="285750" indent="-285750">
              <a:buFont typeface="Arial" panose="020B0604020202020204" pitchFamily="34" charset="0"/>
              <a:buChar char="•"/>
            </a:pPr>
            <a:r>
              <a:rPr lang="en-US" b="1" dirty="0"/>
              <a:t>Common Schemes:</a:t>
            </a:r>
            <a:endParaRPr lang="en-US" dirty="0"/>
          </a:p>
          <a:p>
            <a:pPr lvl="1"/>
            <a:r>
              <a:rPr lang="en-US" b="1" dirty="0"/>
              <a:t>Quantiles</a:t>
            </a:r>
            <a:r>
              <a:rPr lang="en-US" dirty="0"/>
              <a:t>: Each color bin has the same number of features. Great for showing relative rankings.</a:t>
            </a:r>
          </a:p>
          <a:p>
            <a:pPr lvl="1"/>
            <a:r>
              <a:rPr lang="en-US" b="1" dirty="0" err="1"/>
              <a:t>EqualInterval</a:t>
            </a:r>
            <a:r>
              <a:rPr lang="en-US" dirty="0"/>
              <a:t>: The entire range of data is split into equal-sized sub-ranges.</a:t>
            </a:r>
          </a:p>
          <a:p>
            <a:pPr lvl="1"/>
            <a:r>
              <a:rPr lang="en-US" b="1" dirty="0" err="1"/>
              <a:t>NaturalBreaks</a:t>
            </a:r>
            <a:r>
              <a:rPr lang="en-US" dirty="0"/>
              <a:t> (Jenks): A statistical method that finds natural groupings in the data.</a:t>
            </a:r>
          </a:p>
          <a:p>
            <a:pPr marL="285750" indent="-285750">
              <a:buFont typeface="Arial" panose="020B0604020202020204" pitchFamily="34" charset="0"/>
              <a:buChar char="•"/>
            </a:pPr>
            <a:r>
              <a:rPr lang="en-US" b="1" dirty="0"/>
              <a:t>The Code:</a:t>
            </a:r>
            <a:r>
              <a:rPr lang="en-US" dirty="0"/>
              <a:t> Let's switch to a Quantiles classification.</a:t>
            </a:r>
          </a:p>
          <a:p>
            <a:endParaRPr lang="en-US" sz="2400" dirty="0">
              <a:latin typeface="Inter"/>
            </a:endParaRPr>
          </a:p>
        </p:txBody>
      </p:sp>
      <p:pic>
        <p:nvPicPr>
          <p:cNvPr id="4" name="Picture 3">
            <a:extLst>
              <a:ext uri="{FF2B5EF4-FFF2-40B4-BE49-F238E27FC236}">
                <a16:creationId xmlns:a16="http://schemas.microsoft.com/office/drawing/2014/main" id="{FF76A2AE-6553-1F19-CEC8-69DC6C11370F}"/>
              </a:ext>
            </a:extLst>
          </p:cNvPr>
          <p:cNvPicPr>
            <a:picLocks noChangeAspect="1"/>
          </p:cNvPicPr>
          <p:nvPr/>
        </p:nvPicPr>
        <p:blipFill>
          <a:blip r:embed="rId2"/>
          <a:stretch>
            <a:fillRect/>
          </a:stretch>
        </p:blipFill>
        <p:spPr>
          <a:xfrm>
            <a:off x="6721798" y="2074269"/>
            <a:ext cx="4651987" cy="2538552"/>
          </a:xfrm>
          <a:prstGeom prst="rect">
            <a:avLst/>
          </a:prstGeom>
        </p:spPr>
      </p:pic>
    </p:spTree>
    <p:extLst>
      <p:ext uri="{BB962C8B-B14F-4D97-AF65-F5344CB8AC3E}">
        <p14:creationId xmlns:p14="http://schemas.microsoft.com/office/powerpoint/2010/main" val="4183904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11FB-FD7A-EA64-58E5-DB9D8838E27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D1699D-4A07-CA6F-9AF7-B7BEA7C7191C}"/>
              </a:ext>
            </a:extLst>
          </p:cNvPr>
          <p:cNvSpPr>
            <a:spLocks noGrp="1"/>
          </p:cNvSpPr>
          <p:nvPr>
            <p:ph type="title"/>
          </p:nvPr>
        </p:nvSpPr>
        <p:spPr>
          <a:xfrm>
            <a:off x="723942" y="183085"/>
            <a:ext cx="9832480" cy="1325563"/>
          </a:xfrm>
        </p:spPr>
        <p:txBody>
          <a:bodyPr>
            <a:normAutofit/>
          </a:bodyPr>
          <a:lstStyle/>
          <a:p>
            <a:r>
              <a:rPr lang="en-IN" b="1" dirty="0">
                <a:solidFill>
                  <a:srgbClr val="002060"/>
                </a:solidFill>
              </a:rPr>
              <a:t>Customizing the Legend </a:t>
            </a:r>
          </a:p>
        </p:txBody>
      </p:sp>
      <p:sp>
        <p:nvSpPr>
          <p:cNvPr id="3" name="TextBox 2">
            <a:extLst>
              <a:ext uri="{FF2B5EF4-FFF2-40B4-BE49-F238E27FC236}">
                <a16:creationId xmlns:a16="http://schemas.microsoft.com/office/drawing/2014/main" id="{187583C7-F161-EFB3-1A4B-7FC6EE70B116}"/>
              </a:ext>
            </a:extLst>
          </p:cNvPr>
          <p:cNvSpPr txBox="1"/>
          <p:nvPr/>
        </p:nvSpPr>
        <p:spPr>
          <a:xfrm>
            <a:off x="587830" y="1427005"/>
            <a:ext cx="5029199" cy="5016758"/>
          </a:xfrm>
          <a:prstGeom prst="rect">
            <a:avLst/>
          </a:prstGeom>
          <a:noFill/>
        </p:spPr>
        <p:txBody>
          <a:bodyPr wrap="square">
            <a:spAutoFit/>
          </a:bodyPr>
          <a:lstStyle/>
          <a:p>
            <a:r>
              <a:rPr lang="en-US" sz="2000" b="1" dirty="0">
                <a:latin typeface="Inter"/>
              </a:rPr>
              <a:t>Making a More Informative Legend (</a:t>
            </a:r>
            <a:r>
              <a:rPr lang="en-US" sz="2000" b="1" dirty="0" err="1">
                <a:latin typeface="Inter"/>
              </a:rPr>
              <a:t>legend_kwds</a:t>
            </a:r>
            <a:r>
              <a:rPr lang="en-US" sz="2000" b="1" dirty="0">
                <a:latin typeface="Inter"/>
              </a:rPr>
              <a:t>)</a:t>
            </a:r>
          </a:p>
          <a:p>
            <a:endParaRPr lang="en-US" sz="2000" b="1" dirty="0">
              <a:latin typeface="Inter"/>
            </a:endParaRPr>
          </a:p>
          <a:p>
            <a:pPr marL="285750" indent="-285750">
              <a:buFont typeface="Arial" panose="020B0604020202020204" pitchFamily="34" charset="0"/>
              <a:buChar char="•"/>
            </a:pPr>
            <a:r>
              <a:rPr lang="en-US" sz="2000" b="1" dirty="0">
                <a:latin typeface="Inter"/>
              </a:rPr>
              <a:t>Concept:</a:t>
            </a:r>
            <a:r>
              <a:rPr lang="en-US" sz="2000" dirty="0">
                <a:latin typeface="Inter"/>
              </a:rPr>
              <a:t> A good map needs a good legend. The default legend is useful, but often needs to be improved for clarity in a final report or presentation. We can pass a dictionary of keywords to the </a:t>
            </a:r>
            <a:r>
              <a:rPr lang="en-US" sz="2000" dirty="0" err="1">
                <a:latin typeface="Inter"/>
              </a:rPr>
              <a:t>legend_kwds</a:t>
            </a:r>
            <a:r>
              <a:rPr lang="en-US" sz="2000" dirty="0">
                <a:latin typeface="Inter"/>
              </a:rPr>
              <a:t> argument to customize it.</a:t>
            </a:r>
          </a:p>
          <a:p>
            <a:pPr marL="285750" indent="-285750">
              <a:buFont typeface="Arial" panose="020B0604020202020204" pitchFamily="34" charset="0"/>
              <a:buChar char="•"/>
            </a:pPr>
            <a:r>
              <a:rPr lang="en-US" sz="2000" b="1" dirty="0">
                <a:latin typeface="Inter"/>
              </a:rPr>
              <a:t>Customizations:</a:t>
            </a:r>
            <a:endParaRPr lang="en-US" sz="2000" dirty="0">
              <a:latin typeface="Inter"/>
            </a:endParaRPr>
          </a:p>
          <a:p>
            <a:pPr lvl="1"/>
            <a:r>
              <a:rPr lang="en-US" sz="2000" dirty="0">
                <a:latin typeface="Inter"/>
              </a:rPr>
              <a:t>'label': Change the legend's title.</a:t>
            </a:r>
          </a:p>
          <a:p>
            <a:pPr lvl="1"/>
            <a:r>
              <a:rPr lang="en-US" sz="2000" dirty="0">
                <a:latin typeface="Inter"/>
              </a:rPr>
              <a:t>'orientation': Make the legend 'horizontal'.</a:t>
            </a:r>
          </a:p>
          <a:p>
            <a:pPr lvl="1"/>
            <a:r>
              <a:rPr lang="en-US" sz="2000" dirty="0">
                <a:latin typeface="Inter"/>
              </a:rPr>
              <a:t>'loc': Change the location (e.g., 'lower right').</a:t>
            </a:r>
          </a:p>
          <a:p>
            <a:endParaRPr lang="en-US" sz="2000" dirty="0">
              <a:latin typeface="Inter"/>
            </a:endParaRPr>
          </a:p>
        </p:txBody>
      </p:sp>
      <p:pic>
        <p:nvPicPr>
          <p:cNvPr id="6" name="Picture 5">
            <a:extLst>
              <a:ext uri="{FF2B5EF4-FFF2-40B4-BE49-F238E27FC236}">
                <a16:creationId xmlns:a16="http://schemas.microsoft.com/office/drawing/2014/main" id="{F0FA202B-0E56-2656-2C95-464E551D9B83}"/>
              </a:ext>
            </a:extLst>
          </p:cNvPr>
          <p:cNvPicPr>
            <a:picLocks noChangeAspect="1"/>
          </p:cNvPicPr>
          <p:nvPr/>
        </p:nvPicPr>
        <p:blipFill>
          <a:blip r:embed="rId2"/>
          <a:stretch>
            <a:fillRect/>
          </a:stretch>
        </p:blipFill>
        <p:spPr>
          <a:xfrm>
            <a:off x="6096000" y="1804761"/>
            <a:ext cx="5372850" cy="3248478"/>
          </a:xfrm>
          <a:prstGeom prst="rect">
            <a:avLst/>
          </a:prstGeom>
        </p:spPr>
      </p:pic>
    </p:spTree>
    <p:extLst>
      <p:ext uri="{BB962C8B-B14F-4D97-AF65-F5344CB8AC3E}">
        <p14:creationId xmlns:p14="http://schemas.microsoft.com/office/powerpoint/2010/main" val="251678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0413" y="206733"/>
            <a:ext cx="10515600" cy="1325563"/>
          </a:xfrm>
        </p:spPr>
        <p:txBody>
          <a:bodyPr/>
          <a:lstStyle/>
          <a:p>
            <a:r>
              <a:rPr lang="en-US" b="1" dirty="0">
                <a:solidFill>
                  <a:srgbClr val="002060"/>
                </a:solidFill>
              </a:rPr>
              <a:t>Why is Visualization So Important</a:t>
            </a:r>
            <a:r>
              <a:rPr lang="en-IN" b="1" dirty="0">
                <a:solidFill>
                  <a:srgbClr val="002060"/>
                </a:solidFill>
              </a:rPr>
              <a:t>?</a:t>
            </a:r>
            <a:endParaRPr lang="en-IN" dirty="0">
              <a:solidFill>
                <a:srgbClr val="002060"/>
              </a:solidFill>
            </a:endParaRPr>
          </a:p>
        </p:txBody>
      </p:sp>
      <p:sp>
        <p:nvSpPr>
          <p:cNvPr id="3" name="TextBox 2">
            <a:extLst>
              <a:ext uri="{FF2B5EF4-FFF2-40B4-BE49-F238E27FC236}">
                <a16:creationId xmlns:a16="http://schemas.microsoft.com/office/drawing/2014/main" id="{47179BC7-0491-1CB5-F168-1EE6DCBFCF6F}"/>
              </a:ext>
            </a:extLst>
          </p:cNvPr>
          <p:cNvSpPr txBox="1"/>
          <p:nvPr/>
        </p:nvSpPr>
        <p:spPr>
          <a:xfrm>
            <a:off x="711935" y="2171457"/>
            <a:ext cx="4594851" cy="1795171"/>
          </a:xfrm>
          <a:prstGeom prst="rect">
            <a:avLst/>
          </a:prstGeom>
          <a:noFill/>
        </p:spPr>
        <p:txBody>
          <a:bodyPr wrap="square">
            <a:spAutoFit/>
          </a:bodyPr>
          <a:lstStyle/>
          <a:p>
            <a:r>
              <a:rPr lang="en-US" sz="2400" b="1" dirty="0">
                <a:latin typeface="Inter"/>
              </a:rPr>
              <a:t>Human Brain:</a:t>
            </a:r>
            <a:r>
              <a:rPr lang="en-US" sz="2400" dirty="0">
                <a:latin typeface="Inter"/>
              </a:rPr>
              <a:t> We are visual creatures. We can detect patterns in maps and images far more easily than in tables of numbers.</a:t>
            </a:r>
          </a:p>
          <a:p>
            <a:pPr lvl="1" algn="l">
              <a:lnSpc>
                <a:spcPts val="1500"/>
              </a:lnSpc>
              <a:spcAft>
                <a:spcPts val="225"/>
              </a:spcAft>
            </a:pPr>
            <a:endParaRPr lang="en-IN" sz="2400" dirty="0">
              <a:latin typeface="Inter"/>
            </a:endParaRPr>
          </a:p>
        </p:txBody>
      </p:sp>
      <p:pic>
        <p:nvPicPr>
          <p:cNvPr id="1026" name="Picture 2">
            <a:extLst>
              <a:ext uri="{FF2B5EF4-FFF2-40B4-BE49-F238E27FC236}">
                <a16:creationId xmlns:a16="http://schemas.microsoft.com/office/drawing/2014/main" id="{AA424036-E2BD-2BCB-4F41-C3C3E15E56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92" t="32262" r="22341" b="5595"/>
          <a:stretch>
            <a:fillRect/>
          </a:stretch>
        </p:blipFill>
        <p:spPr bwMode="auto">
          <a:xfrm>
            <a:off x="6885216" y="1532296"/>
            <a:ext cx="3886200" cy="426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04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A8DED-F80E-647F-47B5-181A22C3526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66D521-BC9B-E3A0-F0BD-47A1C7D01D7E}"/>
              </a:ext>
            </a:extLst>
          </p:cNvPr>
          <p:cNvSpPr>
            <a:spLocks noGrp="1"/>
          </p:cNvSpPr>
          <p:nvPr>
            <p:ph type="title"/>
          </p:nvPr>
        </p:nvSpPr>
        <p:spPr>
          <a:xfrm>
            <a:off x="723942" y="183085"/>
            <a:ext cx="9832480" cy="1325563"/>
          </a:xfrm>
        </p:spPr>
        <p:txBody>
          <a:bodyPr>
            <a:normAutofit/>
          </a:bodyPr>
          <a:lstStyle/>
          <a:p>
            <a:r>
              <a:rPr lang="en-IN" b="1" dirty="0">
                <a:solidFill>
                  <a:srgbClr val="002060"/>
                </a:solidFill>
              </a:rPr>
              <a:t>Handling Missing Values</a:t>
            </a:r>
          </a:p>
        </p:txBody>
      </p:sp>
      <p:sp>
        <p:nvSpPr>
          <p:cNvPr id="3" name="TextBox 2">
            <a:extLst>
              <a:ext uri="{FF2B5EF4-FFF2-40B4-BE49-F238E27FC236}">
                <a16:creationId xmlns:a16="http://schemas.microsoft.com/office/drawing/2014/main" id="{6BD92725-CEB2-6AA1-DE89-480EFAD3CFF3}"/>
              </a:ext>
            </a:extLst>
          </p:cNvPr>
          <p:cNvSpPr txBox="1"/>
          <p:nvPr/>
        </p:nvSpPr>
        <p:spPr>
          <a:xfrm>
            <a:off x="587830" y="1427005"/>
            <a:ext cx="5029199" cy="4401205"/>
          </a:xfrm>
          <a:prstGeom prst="rect">
            <a:avLst/>
          </a:prstGeom>
          <a:noFill/>
        </p:spPr>
        <p:txBody>
          <a:bodyPr wrap="square">
            <a:spAutoFit/>
          </a:bodyPr>
          <a:lstStyle/>
          <a:p>
            <a:r>
              <a:rPr lang="en-US" sz="2000" b="1" dirty="0">
                <a:latin typeface="Inter"/>
              </a:rPr>
              <a:t>Explicitly Showing Missing Data (</a:t>
            </a:r>
            <a:r>
              <a:rPr lang="en-US" sz="2000" b="1" dirty="0" err="1">
                <a:latin typeface="Inter"/>
              </a:rPr>
              <a:t>missing_kwds</a:t>
            </a:r>
            <a:r>
              <a:rPr lang="en-US" sz="2000" b="1" dirty="0">
                <a:latin typeface="Inter"/>
              </a:rPr>
              <a:t>)</a:t>
            </a:r>
          </a:p>
          <a:p>
            <a:endParaRPr lang="en-US" sz="2000" b="1" dirty="0">
              <a:latin typeface="Inter"/>
            </a:endParaRPr>
          </a:p>
          <a:p>
            <a:pPr marL="342900" indent="-342900">
              <a:buFont typeface="Arial" panose="020B0604020202020204" pitchFamily="34" charset="0"/>
              <a:buChar char="•"/>
            </a:pPr>
            <a:r>
              <a:rPr lang="en-US" sz="2000" b="1" dirty="0">
                <a:latin typeface="Inter"/>
              </a:rPr>
              <a:t>Concept:</a:t>
            </a:r>
            <a:r>
              <a:rPr lang="en-US" sz="2000" dirty="0">
                <a:latin typeface="Inter"/>
              </a:rPr>
              <a:t> What about countries that have no GDP data in our dataset? By default, they are just left blank, which can be confusing. It's much better to explicitly color them to show that data is missing.</a:t>
            </a:r>
          </a:p>
          <a:p>
            <a:pPr marL="342900" indent="-342900">
              <a:buFont typeface="Arial" panose="020B0604020202020204" pitchFamily="34" charset="0"/>
              <a:buChar char="•"/>
            </a:pPr>
            <a:r>
              <a:rPr lang="en-US" sz="2000" b="1" dirty="0">
                <a:latin typeface="Inter"/>
              </a:rPr>
              <a:t>How it Works:</a:t>
            </a:r>
            <a:r>
              <a:rPr lang="en-US" sz="2000" dirty="0">
                <a:latin typeface="Inter"/>
              </a:rPr>
              <a:t> The </a:t>
            </a:r>
            <a:r>
              <a:rPr lang="en-US" sz="2000" dirty="0" err="1">
                <a:latin typeface="Inter"/>
              </a:rPr>
              <a:t>missing_kwds</a:t>
            </a:r>
            <a:r>
              <a:rPr lang="en-US" sz="2000" dirty="0">
                <a:latin typeface="Inter"/>
              </a:rPr>
              <a:t> argument allows us to define the appearance of features with missing values. We can specify a color, edge color, and a label for the legend.</a:t>
            </a:r>
          </a:p>
          <a:p>
            <a:endParaRPr lang="en-US" sz="2000" dirty="0">
              <a:latin typeface="Inter"/>
            </a:endParaRPr>
          </a:p>
        </p:txBody>
      </p:sp>
      <p:pic>
        <p:nvPicPr>
          <p:cNvPr id="4" name="Picture 3">
            <a:extLst>
              <a:ext uri="{FF2B5EF4-FFF2-40B4-BE49-F238E27FC236}">
                <a16:creationId xmlns:a16="http://schemas.microsoft.com/office/drawing/2014/main" id="{07EB9676-5271-5761-E291-27B4D146B3D4}"/>
              </a:ext>
            </a:extLst>
          </p:cNvPr>
          <p:cNvPicPr>
            <a:picLocks noChangeAspect="1"/>
          </p:cNvPicPr>
          <p:nvPr/>
        </p:nvPicPr>
        <p:blipFill>
          <a:blip r:embed="rId2"/>
          <a:stretch>
            <a:fillRect/>
          </a:stretch>
        </p:blipFill>
        <p:spPr>
          <a:xfrm>
            <a:off x="6096000" y="1638548"/>
            <a:ext cx="5248546" cy="3580904"/>
          </a:xfrm>
          <a:prstGeom prst="rect">
            <a:avLst/>
          </a:prstGeom>
        </p:spPr>
      </p:pic>
    </p:spTree>
    <p:extLst>
      <p:ext uri="{BB962C8B-B14F-4D97-AF65-F5344CB8AC3E}">
        <p14:creationId xmlns:p14="http://schemas.microsoft.com/office/powerpoint/2010/main" val="86927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7867-0C02-EDD3-0459-D6C56793132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8616448-07EF-6AA3-B40D-B0BE17B96C83}"/>
              </a:ext>
            </a:extLst>
          </p:cNvPr>
          <p:cNvSpPr>
            <a:spLocks noGrp="1"/>
          </p:cNvSpPr>
          <p:nvPr>
            <p:ph type="title"/>
          </p:nvPr>
        </p:nvSpPr>
        <p:spPr>
          <a:xfrm>
            <a:off x="723941" y="183085"/>
            <a:ext cx="10387651" cy="1325563"/>
          </a:xfrm>
        </p:spPr>
        <p:txBody>
          <a:bodyPr>
            <a:normAutofit/>
          </a:bodyPr>
          <a:lstStyle/>
          <a:p>
            <a:r>
              <a:rPr lang="en-US" b="1" dirty="0">
                <a:solidFill>
                  <a:srgbClr val="002060"/>
                </a:solidFill>
              </a:rPr>
              <a:t> Putting It All Together: A Final Polished Map</a:t>
            </a:r>
            <a:endParaRPr lang="en-IN" b="1" dirty="0">
              <a:solidFill>
                <a:srgbClr val="002060"/>
              </a:solidFill>
            </a:endParaRPr>
          </a:p>
        </p:txBody>
      </p:sp>
      <p:sp>
        <p:nvSpPr>
          <p:cNvPr id="3" name="TextBox 2">
            <a:extLst>
              <a:ext uri="{FF2B5EF4-FFF2-40B4-BE49-F238E27FC236}">
                <a16:creationId xmlns:a16="http://schemas.microsoft.com/office/drawing/2014/main" id="{BB18E346-A33D-788F-D5ED-87062F417A5B}"/>
              </a:ext>
            </a:extLst>
          </p:cNvPr>
          <p:cNvSpPr txBox="1"/>
          <p:nvPr/>
        </p:nvSpPr>
        <p:spPr>
          <a:xfrm>
            <a:off x="587830" y="1427005"/>
            <a:ext cx="5029199" cy="5262979"/>
          </a:xfrm>
          <a:prstGeom prst="rect">
            <a:avLst/>
          </a:prstGeom>
          <a:noFill/>
        </p:spPr>
        <p:txBody>
          <a:bodyPr wrap="square">
            <a:spAutoFit/>
          </a:bodyPr>
          <a:lstStyle/>
          <a:p>
            <a:r>
              <a:rPr lang="en-US" sz="2400" b="1" dirty="0">
                <a:latin typeface="Inter"/>
              </a:rPr>
              <a:t>Concept:</a:t>
            </a:r>
            <a:r>
              <a:rPr lang="en-US" sz="2400" dirty="0">
                <a:latin typeface="Inter"/>
              </a:rPr>
              <a:t> By combining all the techniques—a good color map, a clear classification scheme, a customized legend, and explicit handling of missing data—we can create a professional, high-quality static map directly in Python.</a:t>
            </a:r>
          </a:p>
          <a:p>
            <a:r>
              <a:rPr lang="en-US" sz="2400" b="1" dirty="0">
                <a:latin typeface="Inter"/>
              </a:rPr>
              <a:t>Final Touches:</a:t>
            </a:r>
            <a:endParaRPr lang="en-US" sz="2400" dirty="0">
              <a:latin typeface="Inter"/>
            </a:endParaRPr>
          </a:p>
          <a:p>
            <a:pPr lvl="1"/>
            <a:r>
              <a:rPr lang="en-US" sz="2400" dirty="0">
                <a:latin typeface="Inter"/>
              </a:rPr>
              <a:t>Adjusting the figure size (</a:t>
            </a:r>
            <a:r>
              <a:rPr lang="en-US" sz="2400" dirty="0" err="1">
                <a:latin typeface="Inter"/>
              </a:rPr>
              <a:t>figsize</a:t>
            </a:r>
            <a:r>
              <a:rPr lang="en-US" sz="2400" dirty="0">
                <a:latin typeface="Inter"/>
              </a:rPr>
              <a:t>) for better layout.</a:t>
            </a:r>
          </a:p>
          <a:p>
            <a:pPr lvl="1"/>
            <a:r>
              <a:rPr lang="en-US" sz="2400" dirty="0">
                <a:latin typeface="Inter"/>
              </a:rPr>
              <a:t>Removing axes (</a:t>
            </a:r>
            <a:r>
              <a:rPr lang="en-US" sz="2400" dirty="0" err="1">
                <a:latin typeface="Inter"/>
              </a:rPr>
              <a:t>set_axis_off</a:t>
            </a:r>
            <a:r>
              <a:rPr lang="en-US" sz="2400" dirty="0">
                <a:latin typeface="Inter"/>
              </a:rPr>
              <a:t>()) for a clean, modern look.</a:t>
            </a:r>
          </a:p>
          <a:p>
            <a:pPr lvl="1"/>
            <a:r>
              <a:rPr lang="en-US" sz="2400" dirty="0">
                <a:latin typeface="Inter"/>
              </a:rPr>
              <a:t>Adding a main title.</a:t>
            </a:r>
          </a:p>
          <a:p>
            <a:endParaRPr lang="en-US" sz="2400" dirty="0">
              <a:latin typeface="Inter"/>
            </a:endParaRPr>
          </a:p>
        </p:txBody>
      </p:sp>
      <p:pic>
        <p:nvPicPr>
          <p:cNvPr id="6" name="Picture 5">
            <a:extLst>
              <a:ext uri="{FF2B5EF4-FFF2-40B4-BE49-F238E27FC236}">
                <a16:creationId xmlns:a16="http://schemas.microsoft.com/office/drawing/2014/main" id="{DEE5A0A5-2284-835C-4F1B-F800FF6BB9D7}"/>
              </a:ext>
            </a:extLst>
          </p:cNvPr>
          <p:cNvPicPr>
            <a:picLocks noChangeAspect="1"/>
          </p:cNvPicPr>
          <p:nvPr/>
        </p:nvPicPr>
        <p:blipFill>
          <a:blip r:embed="rId2"/>
          <a:stretch>
            <a:fillRect/>
          </a:stretch>
        </p:blipFill>
        <p:spPr>
          <a:xfrm>
            <a:off x="5617029" y="1882970"/>
            <a:ext cx="6420746" cy="3696216"/>
          </a:xfrm>
          <a:prstGeom prst="rect">
            <a:avLst/>
          </a:prstGeom>
        </p:spPr>
      </p:pic>
    </p:spTree>
    <p:extLst>
      <p:ext uri="{BB962C8B-B14F-4D97-AF65-F5344CB8AC3E}">
        <p14:creationId xmlns:p14="http://schemas.microsoft.com/office/powerpoint/2010/main" val="579549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FB684-A3D8-DEE0-DFF5-C2F24255EAF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F5F5498-288C-1385-F911-516391886B7E}"/>
              </a:ext>
            </a:extLst>
          </p:cNvPr>
          <p:cNvSpPr>
            <a:spLocks noGrp="1"/>
          </p:cNvSpPr>
          <p:nvPr>
            <p:ph type="title"/>
          </p:nvPr>
        </p:nvSpPr>
        <p:spPr>
          <a:xfrm>
            <a:off x="723941" y="183085"/>
            <a:ext cx="10880229" cy="1325563"/>
          </a:xfrm>
        </p:spPr>
        <p:txBody>
          <a:bodyPr>
            <a:normAutofit/>
          </a:bodyPr>
          <a:lstStyle/>
          <a:p>
            <a:r>
              <a:rPr lang="en-US" b="1" dirty="0">
                <a:solidFill>
                  <a:srgbClr val="002060"/>
                </a:solidFill>
              </a:rPr>
              <a:t> Case Study - Mapping US Unemployment Rates</a:t>
            </a:r>
            <a:endParaRPr lang="en-IN" b="1" dirty="0">
              <a:solidFill>
                <a:srgbClr val="002060"/>
              </a:solidFill>
            </a:endParaRPr>
          </a:p>
        </p:txBody>
      </p:sp>
      <p:sp>
        <p:nvSpPr>
          <p:cNvPr id="3" name="TextBox 2">
            <a:extLst>
              <a:ext uri="{FF2B5EF4-FFF2-40B4-BE49-F238E27FC236}">
                <a16:creationId xmlns:a16="http://schemas.microsoft.com/office/drawing/2014/main" id="{3D05D7BD-1E68-EF37-FA7A-D50015EB9FCD}"/>
              </a:ext>
            </a:extLst>
          </p:cNvPr>
          <p:cNvSpPr txBox="1"/>
          <p:nvPr/>
        </p:nvSpPr>
        <p:spPr>
          <a:xfrm>
            <a:off x="857252" y="1427005"/>
            <a:ext cx="9674677" cy="4893647"/>
          </a:xfrm>
          <a:prstGeom prst="rect">
            <a:avLst/>
          </a:prstGeom>
          <a:noFill/>
        </p:spPr>
        <p:txBody>
          <a:bodyPr wrap="square">
            <a:spAutoFit/>
          </a:bodyPr>
          <a:lstStyle/>
          <a:p>
            <a:r>
              <a:rPr lang="en-US" sz="2400" b="1" dirty="0">
                <a:latin typeface="Inter"/>
              </a:rPr>
              <a:t>Case Study Introduction: Visualizing Economic Patterns</a:t>
            </a:r>
          </a:p>
          <a:p>
            <a:endParaRPr lang="en-US" sz="2400" b="1" dirty="0">
              <a:latin typeface="Inter"/>
            </a:endParaRPr>
          </a:p>
          <a:p>
            <a:pPr marL="342900" indent="-342900">
              <a:buFont typeface="Arial" panose="020B0604020202020204" pitchFamily="34" charset="0"/>
              <a:buChar char="•"/>
            </a:pPr>
            <a:r>
              <a:rPr lang="en-US" sz="2400" b="1" dirty="0">
                <a:latin typeface="Inter"/>
              </a:rPr>
              <a:t>Goal:</a:t>
            </a:r>
            <a:r>
              <a:rPr lang="en-US" sz="2400" dirty="0">
                <a:latin typeface="Inter"/>
              </a:rPr>
              <a:t> To create a high-quality, static choropleth map that visualizes the spatial distribution of unemployment rates across the counties of the United States.</a:t>
            </a:r>
          </a:p>
          <a:p>
            <a:pPr marL="342900" indent="-342900">
              <a:buFont typeface="Arial" panose="020B0604020202020204" pitchFamily="34" charset="0"/>
              <a:buChar char="•"/>
            </a:pPr>
            <a:r>
              <a:rPr lang="en-US" sz="2400" b="1" dirty="0">
                <a:latin typeface="Inter"/>
              </a:rPr>
              <a:t>Question:</a:t>
            </a:r>
            <a:r>
              <a:rPr lang="en-US" sz="2400" dirty="0">
                <a:latin typeface="Inter"/>
              </a:rPr>
              <a:t> Are there geographic patterns to unemployment? Are there "hotspots" or "</a:t>
            </a:r>
            <a:r>
              <a:rPr lang="en-US" sz="2400" dirty="0" err="1">
                <a:latin typeface="Inter"/>
              </a:rPr>
              <a:t>coldspots</a:t>
            </a:r>
            <a:r>
              <a:rPr lang="en-US" sz="2400" dirty="0">
                <a:latin typeface="Inter"/>
              </a:rPr>
              <a:t>" of high or low unemployment?</a:t>
            </a:r>
          </a:p>
          <a:p>
            <a:pPr marL="342900" indent="-342900">
              <a:buFont typeface="Arial" panose="020B0604020202020204" pitchFamily="34" charset="0"/>
              <a:buChar char="•"/>
            </a:pPr>
            <a:r>
              <a:rPr lang="en-US" sz="2400" b="1" dirty="0">
                <a:latin typeface="Inter"/>
              </a:rPr>
              <a:t>Dataset:</a:t>
            </a:r>
            <a:r>
              <a:rPr lang="en-US" sz="2400" dirty="0">
                <a:latin typeface="Inter"/>
              </a:rPr>
              <a:t> We will use a </a:t>
            </a:r>
            <a:r>
              <a:rPr lang="en-US" sz="2400" dirty="0" err="1">
                <a:latin typeface="Inter"/>
              </a:rPr>
              <a:t>GeoDataFrame</a:t>
            </a:r>
            <a:r>
              <a:rPr lang="en-US" sz="2400" dirty="0">
                <a:latin typeface="Inter"/>
              </a:rPr>
              <a:t> of US counties, which contains polygon geometries and a column named </a:t>
            </a:r>
            <a:r>
              <a:rPr lang="en-US" sz="2400" dirty="0" err="1">
                <a:latin typeface="Inter"/>
              </a:rPr>
              <a:t>unemployment_rate</a:t>
            </a:r>
            <a:r>
              <a:rPr lang="en-US" sz="2400" dirty="0">
                <a:latin typeface="Inter"/>
              </a:rPr>
              <a:t>.</a:t>
            </a:r>
          </a:p>
          <a:p>
            <a:pPr marL="342900" indent="-342900">
              <a:buFont typeface="Arial" panose="020B0604020202020204" pitchFamily="34" charset="0"/>
              <a:buChar char="•"/>
            </a:pPr>
            <a:r>
              <a:rPr lang="en-US" sz="2400" b="1" dirty="0">
                <a:latin typeface="Inter"/>
              </a:rPr>
              <a:t>Methodology:</a:t>
            </a:r>
            <a:r>
              <a:rPr lang="en-US" sz="2400" dirty="0">
                <a:latin typeface="Inter"/>
              </a:rPr>
              <a:t> We will use the </a:t>
            </a:r>
            <a:r>
              <a:rPr lang="en-US" sz="2400" dirty="0" err="1">
                <a:latin typeface="Inter"/>
              </a:rPr>
              <a:t>GeoPandas</a:t>
            </a:r>
            <a:r>
              <a:rPr lang="en-US" sz="2400" dirty="0">
                <a:latin typeface="Inter"/>
              </a:rPr>
              <a:t> library for data handling and its integration with Matplotlib for plotting a clear and informative map suitable for a report or analysis.</a:t>
            </a:r>
          </a:p>
          <a:p>
            <a:endParaRPr lang="en-US" sz="2400" dirty="0">
              <a:latin typeface="Inter"/>
            </a:endParaRPr>
          </a:p>
        </p:txBody>
      </p:sp>
    </p:spTree>
    <p:extLst>
      <p:ext uri="{BB962C8B-B14F-4D97-AF65-F5344CB8AC3E}">
        <p14:creationId xmlns:p14="http://schemas.microsoft.com/office/powerpoint/2010/main" val="1206947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7F24B-DC46-A527-B9C9-9135E05BF61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E8DBCF7-BD84-FA0E-44C3-8D29A953EE9F}"/>
              </a:ext>
            </a:extLst>
          </p:cNvPr>
          <p:cNvSpPr>
            <a:spLocks noGrp="1"/>
          </p:cNvSpPr>
          <p:nvPr>
            <p:ph type="title"/>
          </p:nvPr>
        </p:nvSpPr>
        <p:spPr>
          <a:xfrm>
            <a:off x="568820" y="174920"/>
            <a:ext cx="11408188" cy="1325563"/>
          </a:xfrm>
        </p:spPr>
        <p:txBody>
          <a:bodyPr>
            <a:normAutofit/>
          </a:bodyPr>
          <a:lstStyle/>
          <a:p>
            <a:r>
              <a:rPr lang="en-US" sz="4000" b="1" dirty="0">
                <a:solidFill>
                  <a:srgbClr val="002060"/>
                </a:solidFill>
              </a:rPr>
              <a:t>The Python Code - Step 1: Loading &amp; Preparing the Data</a:t>
            </a:r>
            <a:endParaRPr lang="en-IN" sz="4000" b="1" dirty="0">
              <a:solidFill>
                <a:srgbClr val="002060"/>
              </a:solidFill>
            </a:endParaRPr>
          </a:p>
        </p:txBody>
      </p:sp>
      <p:sp>
        <p:nvSpPr>
          <p:cNvPr id="3" name="TextBox 2">
            <a:extLst>
              <a:ext uri="{FF2B5EF4-FFF2-40B4-BE49-F238E27FC236}">
                <a16:creationId xmlns:a16="http://schemas.microsoft.com/office/drawing/2014/main" id="{12A84F1C-8B48-F043-84A1-FBD9DE22D824}"/>
              </a:ext>
            </a:extLst>
          </p:cNvPr>
          <p:cNvSpPr txBox="1"/>
          <p:nvPr/>
        </p:nvSpPr>
        <p:spPr>
          <a:xfrm>
            <a:off x="214992" y="1206570"/>
            <a:ext cx="5001987" cy="6247864"/>
          </a:xfrm>
          <a:prstGeom prst="rect">
            <a:avLst/>
          </a:prstGeom>
          <a:noFill/>
        </p:spPr>
        <p:txBody>
          <a:bodyPr wrap="square">
            <a:spAutoFit/>
          </a:bodyPr>
          <a:lstStyle/>
          <a:p>
            <a:pPr lvl="1"/>
            <a:r>
              <a:rPr lang="en-US" sz="2000" b="1" dirty="0">
                <a:latin typeface="Inter"/>
              </a:rPr>
              <a:t>Concept:</a:t>
            </a:r>
            <a:r>
              <a:rPr lang="en-US" sz="2000" dirty="0">
                <a:latin typeface="Inter"/>
              </a:rPr>
              <a:t> The first step in any visualization task is to load our spatial data into a </a:t>
            </a:r>
            <a:r>
              <a:rPr lang="en-US" sz="2000" dirty="0" err="1">
                <a:latin typeface="Inter"/>
              </a:rPr>
              <a:t>GeoDataFrame</a:t>
            </a:r>
            <a:r>
              <a:rPr lang="en-US" sz="2000" dirty="0">
                <a:latin typeface="Inter"/>
              </a:rPr>
              <a:t>. We'll then inspect the data to ensure it's correct.</a:t>
            </a:r>
            <a:r>
              <a:rPr lang="en-US" sz="2000" b="1" dirty="0"/>
              <a:t> </a:t>
            </a:r>
          </a:p>
          <a:p>
            <a:pPr lvl="1"/>
            <a:r>
              <a:rPr lang="en-US" sz="2000" b="1" dirty="0"/>
              <a:t>Explanation:</a:t>
            </a:r>
          </a:p>
          <a:p>
            <a:pPr marL="742950" lvl="1" indent="-285750">
              <a:buFont typeface="Arial" panose="020B0604020202020204" pitchFamily="34" charset="0"/>
              <a:buChar char="•"/>
            </a:pPr>
            <a:r>
              <a:rPr lang="en-US" sz="2000" dirty="0"/>
              <a:t>We import our necessary libraries: </a:t>
            </a:r>
            <a:r>
              <a:rPr lang="en-US" sz="2000" dirty="0" err="1"/>
              <a:t>geopandas</a:t>
            </a:r>
            <a:r>
              <a:rPr lang="en-US" sz="2000" dirty="0"/>
              <a:t> and </a:t>
            </a:r>
            <a:r>
              <a:rPr lang="en-US" sz="2000" dirty="0" err="1"/>
              <a:t>matplotlib.pyplot</a:t>
            </a:r>
            <a:r>
              <a:rPr lang="en-US" sz="2000" dirty="0"/>
              <a:t>.</a:t>
            </a:r>
          </a:p>
          <a:p>
            <a:pPr marL="742950" lvl="1" indent="-285750">
              <a:buFont typeface="Arial" panose="020B0604020202020204" pitchFamily="34" charset="0"/>
              <a:buChar char="•"/>
            </a:pPr>
            <a:r>
              <a:rPr lang="en-US" sz="2000" dirty="0"/>
              <a:t>We load the shapefile containing county geometries and their attributes into a </a:t>
            </a:r>
            <a:r>
              <a:rPr lang="en-US" sz="2000" dirty="0" err="1"/>
              <a:t>GeoDataFrame</a:t>
            </a:r>
            <a:r>
              <a:rPr lang="en-US" sz="2000" dirty="0"/>
              <a:t> called counties.</a:t>
            </a:r>
          </a:p>
          <a:p>
            <a:pPr marL="742950" lvl="1" indent="-285750">
              <a:buFont typeface="Arial" panose="020B0604020202020204" pitchFamily="34" charset="0"/>
              <a:buChar char="•"/>
            </a:pPr>
            <a:r>
              <a:rPr lang="en-US" sz="2000" dirty="0"/>
              <a:t>We print the .head() to check the column names and data types. This is a critical verification step.</a:t>
            </a:r>
          </a:p>
          <a:p>
            <a:pPr marL="742950" lvl="1" indent="-285750">
              <a:buFont typeface="Arial" panose="020B0604020202020204" pitchFamily="34" charset="0"/>
              <a:buChar char="•"/>
            </a:pPr>
            <a:r>
              <a:rPr lang="en-US" sz="2000" dirty="0"/>
              <a:t>We remove any rows where the unemployment rate is missing to avoid errors in plotting.</a:t>
            </a:r>
          </a:p>
          <a:p>
            <a:br>
              <a:rPr lang="en-US" sz="2000" dirty="0"/>
            </a:br>
            <a:br>
              <a:rPr lang="en-US" sz="2000" dirty="0"/>
            </a:br>
            <a:endParaRPr lang="en-US" sz="2000" dirty="0">
              <a:latin typeface="Inter"/>
            </a:endParaRPr>
          </a:p>
        </p:txBody>
      </p:sp>
      <p:pic>
        <p:nvPicPr>
          <p:cNvPr id="2" name="Picture 1">
            <a:extLst>
              <a:ext uri="{FF2B5EF4-FFF2-40B4-BE49-F238E27FC236}">
                <a16:creationId xmlns:a16="http://schemas.microsoft.com/office/drawing/2014/main" id="{38AD008F-7219-0004-E1F8-0AE05505E8B2}"/>
              </a:ext>
            </a:extLst>
          </p:cNvPr>
          <p:cNvPicPr>
            <a:picLocks noChangeAspect="1"/>
          </p:cNvPicPr>
          <p:nvPr/>
        </p:nvPicPr>
        <p:blipFill>
          <a:blip r:embed="rId2"/>
          <a:stretch>
            <a:fillRect/>
          </a:stretch>
        </p:blipFill>
        <p:spPr>
          <a:xfrm>
            <a:off x="5633357" y="1427005"/>
            <a:ext cx="5579628" cy="4704393"/>
          </a:xfrm>
          <a:prstGeom prst="rect">
            <a:avLst/>
          </a:prstGeom>
        </p:spPr>
      </p:pic>
    </p:spTree>
    <p:extLst>
      <p:ext uri="{BB962C8B-B14F-4D97-AF65-F5344CB8AC3E}">
        <p14:creationId xmlns:p14="http://schemas.microsoft.com/office/powerpoint/2010/main" val="1061599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CE5F7-BBBF-884B-3242-4539F03C5C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073EEF2-2919-BE34-5EF1-FCCE99C4572C}"/>
              </a:ext>
            </a:extLst>
          </p:cNvPr>
          <p:cNvSpPr>
            <a:spLocks noGrp="1"/>
          </p:cNvSpPr>
          <p:nvPr>
            <p:ph type="title"/>
          </p:nvPr>
        </p:nvSpPr>
        <p:spPr>
          <a:xfrm>
            <a:off x="438191" y="101442"/>
            <a:ext cx="11623180" cy="1325563"/>
          </a:xfrm>
        </p:spPr>
        <p:txBody>
          <a:bodyPr>
            <a:normAutofit/>
          </a:bodyPr>
          <a:lstStyle/>
          <a:p>
            <a:r>
              <a:rPr lang="en-US" sz="4000" b="1" dirty="0">
                <a:solidFill>
                  <a:srgbClr val="002060"/>
                </a:solidFill>
              </a:rPr>
              <a:t>Python Code - Step 2: Creating and Customizing the Map</a:t>
            </a:r>
            <a:endParaRPr lang="en-IN" sz="4000" b="1" dirty="0">
              <a:solidFill>
                <a:srgbClr val="002060"/>
              </a:solidFill>
            </a:endParaRPr>
          </a:p>
        </p:txBody>
      </p:sp>
      <p:sp>
        <p:nvSpPr>
          <p:cNvPr id="3" name="TextBox 2">
            <a:extLst>
              <a:ext uri="{FF2B5EF4-FFF2-40B4-BE49-F238E27FC236}">
                <a16:creationId xmlns:a16="http://schemas.microsoft.com/office/drawing/2014/main" id="{FC007D6D-8223-7FBC-04CA-F3226420B1B5}"/>
              </a:ext>
            </a:extLst>
          </p:cNvPr>
          <p:cNvSpPr txBox="1"/>
          <p:nvPr/>
        </p:nvSpPr>
        <p:spPr>
          <a:xfrm>
            <a:off x="508907" y="1427005"/>
            <a:ext cx="4177393" cy="3785652"/>
          </a:xfrm>
          <a:prstGeom prst="rect">
            <a:avLst/>
          </a:prstGeom>
          <a:noFill/>
        </p:spPr>
        <p:txBody>
          <a:bodyPr wrap="square">
            <a:spAutoFit/>
          </a:bodyPr>
          <a:lstStyle/>
          <a:p>
            <a:r>
              <a:rPr lang="en-US" sz="2400" b="1" dirty="0">
                <a:latin typeface="Inter"/>
              </a:rPr>
              <a:t>Concept:</a:t>
            </a:r>
            <a:r>
              <a:rPr lang="en-US" sz="2400" dirty="0">
                <a:latin typeface="Inter"/>
              </a:rPr>
              <a:t> We now use the .plot() method on our </a:t>
            </a:r>
            <a:r>
              <a:rPr lang="en-US" sz="2400" dirty="0" err="1">
                <a:latin typeface="Inter"/>
              </a:rPr>
              <a:t>GeoDataFrame</a:t>
            </a:r>
            <a:r>
              <a:rPr lang="en-US" sz="2400" dirty="0">
                <a:latin typeface="Inter"/>
              </a:rPr>
              <a:t>. To create a high-quality map, we need to customize several parameters, such as the color scheme, legend, and title.</a:t>
            </a:r>
          </a:p>
          <a:p>
            <a:br>
              <a:rPr lang="en-US" sz="2400" dirty="0">
                <a:latin typeface="Inter"/>
              </a:rPr>
            </a:br>
            <a:br>
              <a:rPr lang="en-US" sz="2400" dirty="0">
                <a:latin typeface="Inter"/>
              </a:rPr>
            </a:br>
            <a:endParaRPr lang="en-US" sz="2400" dirty="0">
              <a:latin typeface="Inter"/>
            </a:endParaRPr>
          </a:p>
        </p:txBody>
      </p:sp>
      <p:pic>
        <p:nvPicPr>
          <p:cNvPr id="6" name="Picture 5">
            <a:extLst>
              <a:ext uri="{FF2B5EF4-FFF2-40B4-BE49-F238E27FC236}">
                <a16:creationId xmlns:a16="http://schemas.microsoft.com/office/drawing/2014/main" id="{62AF17B9-B9BD-624D-540F-0D5E0E25E16A}"/>
              </a:ext>
            </a:extLst>
          </p:cNvPr>
          <p:cNvPicPr>
            <a:picLocks noChangeAspect="1"/>
          </p:cNvPicPr>
          <p:nvPr/>
        </p:nvPicPr>
        <p:blipFill>
          <a:blip r:embed="rId2"/>
          <a:stretch>
            <a:fillRect/>
          </a:stretch>
        </p:blipFill>
        <p:spPr>
          <a:xfrm>
            <a:off x="4686300" y="1427005"/>
            <a:ext cx="6716062" cy="4505954"/>
          </a:xfrm>
          <a:prstGeom prst="rect">
            <a:avLst/>
          </a:prstGeom>
        </p:spPr>
      </p:pic>
    </p:spTree>
    <p:extLst>
      <p:ext uri="{BB962C8B-B14F-4D97-AF65-F5344CB8AC3E}">
        <p14:creationId xmlns:p14="http://schemas.microsoft.com/office/powerpoint/2010/main" val="1312153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2DFAD-FD7E-560D-6000-E78600D2D2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C0AC234-35F3-9235-9B57-724A6B418A5F}"/>
              </a:ext>
            </a:extLst>
          </p:cNvPr>
          <p:cNvSpPr>
            <a:spLocks noGrp="1"/>
          </p:cNvSpPr>
          <p:nvPr>
            <p:ph type="title"/>
          </p:nvPr>
        </p:nvSpPr>
        <p:spPr>
          <a:xfrm>
            <a:off x="438191" y="101442"/>
            <a:ext cx="11623180" cy="1325563"/>
          </a:xfrm>
        </p:spPr>
        <p:txBody>
          <a:bodyPr>
            <a:normAutofit/>
          </a:bodyPr>
          <a:lstStyle/>
          <a:p>
            <a:r>
              <a:rPr lang="en-US" b="1" dirty="0">
                <a:solidFill>
                  <a:srgbClr val="002060"/>
                </a:solidFill>
              </a:rPr>
              <a:t> The Resulting Visualization: Analysis of the Map</a:t>
            </a:r>
            <a:endParaRPr lang="en-IN" sz="4000" b="1" dirty="0">
              <a:solidFill>
                <a:srgbClr val="002060"/>
              </a:solidFill>
            </a:endParaRPr>
          </a:p>
        </p:txBody>
      </p:sp>
      <p:sp>
        <p:nvSpPr>
          <p:cNvPr id="3" name="TextBox 2">
            <a:extLst>
              <a:ext uri="{FF2B5EF4-FFF2-40B4-BE49-F238E27FC236}">
                <a16:creationId xmlns:a16="http://schemas.microsoft.com/office/drawing/2014/main" id="{3AE69282-A17E-8A22-AD5F-98796457F4D3}"/>
              </a:ext>
            </a:extLst>
          </p:cNvPr>
          <p:cNvSpPr txBox="1"/>
          <p:nvPr/>
        </p:nvSpPr>
        <p:spPr>
          <a:xfrm>
            <a:off x="549728" y="1256601"/>
            <a:ext cx="5328558" cy="5940088"/>
          </a:xfrm>
          <a:prstGeom prst="rect">
            <a:avLst/>
          </a:prstGeom>
          <a:noFill/>
        </p:spPr>
        <p:txBody>
          <a:bodyPr wrap="square">
            <a:spAutoFit/>
          </a:bodyPr>
          <a:lstStyle/>
          <a:p>
            <a:r>
              <a:rPr lang="en-US" sz="2000" b="1" dirty="0">
                <a:latin typeface="Inter"/>
              </a:rPr>
              <a:t>Interpretation of the Map:</a:t>
            </a:r>
          </a:p>
          <a:p>
            <a:r>
              <a:rPr lang="en-US" sz="2000" dirty="0">
                <a:latin typeface="Inter"/>
              </a:rPr>
              <a:t>The choropleth map immediately reveals distinct spatial patterns that would be hidden in a spreadsheet.</a:t>
            </a:r>
          </a:p>
          <a:p>
            <a:pPr marL="285750" indent="-285750">
              <a:buFont typeface="Arial" panose="020B0604020202020204" pitchFamily="34" charset="0"/>
              <a:buChar char="•"/>
            </a:pPr>
            <a:r>
              <a:rPr lang="en-US" sz="2000" b="1" dirty="0">
                <a:latin typeface="Inter"/>
              </a:rPr>
              <a:t>Clusters:</a:t>
            </a:r>
            <a:r>
              <a:rPr lang="en-US" sz="2000" dirty="0">
                <a:latin typeface="Inter"/>
              </a:rPr>
              <a:t> We can visually identify regional clusters. For example, areas in the Southeast and parts of the Southwest and West Coast might show higher unemployment rates (brighter colors in the '</a:t>
            </a:r>
            <a:r>
              <a:rPr lang="en-US" sz="2000" dirty="0" err="1">
                <a:latin typeface="Inter"/>
              </a:rPr>
              <a:t>viridis</a:t>
            </a:r>
            <a:r>
              <a:rPr lang="en-US" sz="2000" dirty="0">
                <a:latin typeface="Inter"/>
              </a:rPr>
              <a:t>' scheme).</a:t>
            </a:r>
          </a:p>
          <a:p>
            <a:pPr marL="285750" indent="-285750">
              <a:buFont typeface="Arial" panose="020B0604020202020204" pitchFamily="34" charset="0"/>
              <a:buChar char="•"/>
            </a:pPr>
            <a:r>
              <a:rPr lang="en-US" sz="2000" b="1" dirty="0">
                <a:latin typeface="Inter"/>
              </a:rPr>
              <a:t>Anomalies:</a:t>
            </a:r>
            <a:r>
              <a:rPr lang="en-US" sz="2000" dirty="0">
                <a:latin typeface="Inter"/>
              </a:rPr>
              <a:t> In contrast, large portions of the Great Plains and Midwest show consistently lower unemployment rates (darker colors).</a:t>
            </a:r>
          </a:p>
          <a:p>
            <a:pPr marL="285750" indent="-285750">
              <a:buFont typeface="Arial" panose="020B0604020202020204" pitchFamily="34" charset="0"/>
              <a:buChar char="•"/>
            </a:pPr>
            <a:r>
              <a:rPr lang="en-US" sz="2000" b="1" dirty="0">
                <a:latin typeface="Inter"/>
              </a:rPr>
              <a:t>Data-Driven Insight:</a:t>
            </a:r>
            <a:r>
              <a:rPr lang="en-US" sz="2000" dirty="0">
                <a:latin typeface="Inter"/>
              </a:rPr>
              <a:t> The map provides a powerful, at-a-glance summary of regional economic health, prompting further questions about the underlying causes of these patterns.</a:t>
            </a:r>
          </a:p>
          <a:p>
            <a:br>
              <a:rPr lang="en-US" sz="2000" dirty="0">
                <a:latin typeface="Inter"/>
              </a:rPr>
            </a:br>
            <a:br>
              <a:rPr lang="en-US" sz="2000" dirty="0">
                <a:latin typeface="Inter"/>
              </a:rPr>
            </a:br>
            <a:endParaRPr lang="en-US" sz="2000" dirty="0">
              <a:latin typeface="Inter"/>
            </a:endParaRPr>
          </a:p>
        </p:txBody>
      </p:sp>
      <p:pic>
        <p:nvPicPr>
          <p:cNvPr id="23554" name="Picture 2">
            <a:extLst>
              <a:ext uri="{FF2B5EF4-FFF2-40B4-BE49-F238E27FC236}">
                <a16:creationId xmlns:a16="http://schemas.microsoft.com/office/drawing/2014/main" id="{7688E6AA-F162-18E9-414E-69B85DF72B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30" t="22024" r="36032" b="32857"/>
          <a:stretch>
            <a:fillRect/>
          </a:stretch>
        </p:blipFill>
        <p:spPr bwMode="auto">
          <a:xfrm>
            <a:off x="6751864" y="1322614"/>
            <a:ext cx="4131129" cy="3094265"/>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33E451A9-2A80-5062-6333-F66EDD8405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2" t="72738" r="8889" b="5833"/>
          <a:stretch>
            <a:fillRect/>
          </a:stretch>
        </p:blipFill>
        <p:spPr bwMode="auto">
          <a:xfrm>
            <a:off x="6441621" y="4808765"/>
            <a:ext cx="4751614" cy="1196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576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61842-67C2-53B7-2249-1864760E11A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A18395-6E31-FF70-475B-C680D52EC72D}"/>
              </a:ext>
            </a:extLst>
          </p:cNvPr>
          <p:cNvSpPr>
            <a:spLocks noGrp="1"/>
          </p:cNvSpPr>
          <p:nvPr>
            <p:ph type="title"/>
          </p:nvPr>
        </p:nvSpPr>
        <p:spPr>
          <a:xfrm>
            <a:off x="438191" y="101442"/>
            <a:ext cx="11623180" cy="1325563"/>
          </a:xfrm>
        </p:spPr>
        <p:txBody>
          <a:bodyPr>
            <a:normAutofit/>
          </a:bodyPr>
          <a:lstStyle/>
          <a:p>
            <a:r>
              <a:rPr lang="en-US" b="1" dirty="0">
                <a:solidFill>
                  <a:srgbClr val="002060"/>
                </a:solidFill>
              </a:rPr>
              <a:t> Case Study Summary and Real-World Applications</a:t>
            </a:r>
            <a:endParaRPr lang="en-IN" sz="4000" b="1" dirty="0">
              <a:solidFill>
                <a:srgbClr val="002060"/>
              </a:solidFill>
            </a:endParaRPr>
          </a:p>
        </p:txBody>
      </p:sp>
      <p:sp>
        <p:nvSpPr>
          <p:cNvPr id="3" name="TextBox 2">
            <a:extLst>
              <a:ext uri="{FF2B5EF4-FFF2-40B4-BE49-F238E27FC236}">
                <a16:creationId xmlns:a16="http://schemas.microsoft.com/office/drawing/2014/main" id="{8152A436-4871-0B77-6803-15F09833061E}"/>
              </a:ext>
            </a:extLst>
          </p:cNvPr>
          <p:cNvSpPr txBox="1"/>
          <p:nvPr/>
        </p:nvSpPr>
        <p:spPr>
          <a:xfrm>
            <a:off x="549727" y="1256601"/>
            <a:ext cx="11204081" cy="5847755"/>
          </a:xfrm>
          <a:prstGeom prst="rect">
            <a:avLst/>
          </a:prstGeom>
          <a:noFill/>
        </p:spPr>
        <p:txBody>
          <a:bodyPr wrap="square">
            <a:spAutoFit/>
          </a:bodyPr>
          <a:lstStyle/>
          <a:p>
            <a:pPr marL="457200" indent="-457200">
              <a:buFont typeface="+mj-lt"/>
              <a:buAutoNum type="arabicPeriod"/>
            </a:pPr>
            <a:r>
              <a:rPr lang="en-US" sz="2200" b="1" dirty="0">
                <a:latin typeface="Inter"/>
              </a:rPr>
              <a:t>Summary of What We Did:</a:t>
            </a:r>
            <a:endParaRPr lang="en-US" sz="2200" dirty="0">
              <a:latin typeface="Inter"/>
            </a:endParaRPr>
          </a:p>
          <a:p>
            <a:pPr lvl="1"/>
            <a:r>
              <a:rPr lang="en-US" sz="2200" dirty="0">
                <a:latin typeface="Inter"/>
              </a:rPr>
              <a:t>Loaded a spatial dataset of US counties with a target variable (</a:t>
            </a:r>
            <a:r>
              <a:rPr lang="en-US" sz="2200" dirty="0" err="1">
                <a:latin typeface="Inter"/>
              </a:rPr>
              <a:t>unemployment_rate</a:t>
            </a:r>
            <a:r>
              <a:rPr lang="en-US" sz="2200" dirty="0">
                <a:latin typeface="Inter"/>
              </a:rPr>
              <a:t>).</a:t>
            </a:r>
          </a:p>
          <a:p>
            <a:pPr lvl="1"/>
            <a:r>
              <a:rPr lang="en-US" sz="2200" dirty="0">
                <a:latin typeface="Inter"/>
              </a:rPr>
              <a:t>Used </a:t>
            </a:r>
            <a:r>
              <a:rPr lang="en-US" sz="2200" dirty="0" err="1">
                <a:latin typeface="Inter"/>
              </a:rPr>
              <a:t>GeoPandas</a:t>
            </a:r>
            <a:r>
              <a:rPr lang="en-US" sz="2200" dirty="0">
                <a:latin typeface="Inter"/>
              </a:rPr>
              <a:t> and Matplotlib to programmatically generate a choropleth map.</a:t>
            </a:r>
          </a:p>
          <a:p>
            <a:pPr lvl="1"/>
            <a:r>
              <a:rPr lang="en-US" sz="2200" dirty="0">
                <a:latin typeface="Inter"/>
              </a:rPr>
              <a:t>Customized visual elements like the title, color scheme, and legend to create a clear, professional, and insightful visualization.</a:t>
            </a:r>
          </a:p>
          <a:p>
            <a:pPr marL="457200" indent="-457200">
              <a:buFont typeface="+mj-lt"/>
              <a:buAutoNum type="arabicPeriod"/>
            </a:pPr>
            <a:r>
              <a:rPr lang="en-US" sz="2200" b="1" dirty="0">
                <a:latin typeface="Inter"/>
              </a:rPr>
              <a:t>Application Context:</a:t>
            </a:r>
            <a:endParaRPr lang="en-US" sz="2200" dirty="0">
              <a:latin typeface="Inter"/>
            </a:endParaRPr>
          </a:p>
          <a:p>
            <a:pPr marL="800100" lvl="1" indent="-342900">
              <a:buFont typeface="Arial" panose="020B0604020202020204" pitchFamily="34" charset="0"/>
              <a:buChar char="•"/>
            </a:pPr>
            <a:r>
              <a:rPr lang="en-US" sz="2200" b="1" dirty="0">
                <a:latin typeface="Inter"/>
              </a:rPr>
              <a:t>Government &amp; Policy:</a:t>
            </a:r>
            <a:r>
              <a:rPr lang="en-US" sz="2200" dirty="0">
                <a:latin typeface="Inter"/>
              </a:rPr>
              <a:t> Federal and state agencies use such maps to allocate resources, design economic aid programs (like enterprise zones), and monitor the effectiveness of policies over time.</a:t>
            </a:r>
          </a:p>
          <a:p>
            <a:pPr marL="800100" lvl="1" indent="-342900">
              <a:buFont typeface="Arial" panose="020B0604020202020204" pitchFamily="34" charset="0"/>
              <a:buChar char="•"/>
            </a:pPr>
            <a:r>
              <a:rPr lang="en-US" sz="2200" b="1" dirty="0">
                <a:latin typeface="Inter"/>
              </a:rPr>
              <a:t>Business Intelligence:</a:t>
            </a:r>
            <a:r>
              <a:rPr lang="en-US" sz="2200" dirty="0">
                <a:latin typeface="Inter"/>
              </a:rPr>
              <a:t> A corporation might use this map to inform market expansion strategies, deciding where to open new factories or retail stores based on labor availability and local economic vitality.</a:t>
            </a:r>
          </a:p>
          <a:p>
            <a:pPr marL="800100" lvl="1" indent="-342900">
              <a:buFont typeface="Arial" panose="020B0604020202020204" pitchFamily="34" charset="0"/>
              <a:buChar char="•"/>
            </a:pPr>
            <a:r>
              <a:rPr lang="en-US" sz="2200" b="1" dirty="0">
                <a:latin typeface="Inter"/>
              </a:rPr>
              <a:t>Academic Research:</a:t>
            </a:r>
            <a:r>
              <a:rPr lang="en-US" sz="2200" dirty="0">
                <a:latin typeface="Inter"/>
              </a:rPr>
              <a:t> Economists and geographers can use this map as a starting point to model the factors that influence unemployment, such as proximity to major cities, educational attainment, or dominant industries.</a:t>
            </a:r>
          </a:p>
          <a:p>
            <a:br>
              <a:rPr lang="en-US" sz="2200" dirty="0">
                <a:latin typeface="Inter"/>
              </a:rPr>
            </a:br>
            <a:endParaRPr lang="en-US" sz="2200" dirty="0">
              <a:latin typeface="Inter"/>
            </a:endParaRPr>
          </a:p>
        </p:txBody>
      </p:sp>
    </p:spTree>
    <p:extLst>
      <p:ext uri="{BB962C8B-B14F-4D97-AF65-F5344CB8AC3E}">
        <p14:creationId xmlns:p14="http://schemas.microsoft.com/office/powerpoint/2010/main" val="2308922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94C81-09BE-98B2-CF98-4E2B72F527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666BA-7EB6-2609-790F-57F1556F2959}"/>
              </a:ext>
            </a:extLst>
          </p:cNvPr>
          <p:cNvSpPr>
            <a:spLocks noGrp="1"/>
          </p:cNvSpPr>
          <p:nvPr>
            <p:ph type="title"/>
          </p:nvPr>
        </p:nvSpPr>
        <p:spPr>
          <a:xfrm>
            <a:off x="438191" y="101442"/>
            <a:ext cx="11623180" cy="1325563"/>
          </a:xfrm>
        </p:spPr>
        <p:txBody>
          <a:bodyPr>
            <a:normAutofit/>
          </a:bodyPr>
          <a:lstStyle/>
          <a:p>
            <a:r>
              <a:rPr lang="en-US" b="1" dirty="0">
                <a:solidFill>
                  <a:srgbClr val="002060"/>
                </a:solidFill>
              </a:rPr>
              <a:t> </a:t>
            </a:r>
            <a:r>
              <a:rPr lang="en-IN" b="1" dirty="0">
                <a:solidFill>
                  <a:srgbClr val="002060"/>
                </a:solidFill>
              </a:rPr>
              <a:t>Layering Data with Matplotlib</a:t>
            </a:r>
            <a:endParaRPr lang="en-IN" sz="4000" b="1" dirty="0">
              <a:solidFill>
                <a:srgbClr val="002060"/>
              </a:solidFill>
            </a:endParaRPr>
          </a:p>
        </p:txBody>
      </p:sp>
      <p:sp>
        <p:nvSpPr>
          <p:cNvPr id="3" name="TextBox 2">
            <a:extLst>
              <a:ext uri="{FF2B5EF4-FFF2-40B4-BE49-F238E27FC236}">
                <a16:creationId xmlns:a16="http://schemas.microsoft.com/office/drawing/2014/main" id="{53AA78B4-682F-9B86-932D-DA0BF9F78339}"/>
              </a:ext>
            </a:extLst>
          </p:cNvPr>
          <p:cNvSpPr txBox="1"/>
          <p:nvPr/>
        </p:nvSpPr>
        <p:spPr>
          <a:xfrm>
            <a:off x="761999" y="1909743"/>
            <a:ext cx="5010151" cy="2677656"/>
          </a:xfrm>
          <a:prstGeom prst="rect">
            <a:avLst/>
          </a:prstGeom>
          <a:noFill/>
        </p:spPr>
        <p:txBody>
          <a:bodyPr wrap="square">
            <a:spAutoFit/>
          </a:bodyPr>
          <a:lstStyle/>
          <a:p>
            <a:r>
              <a:rPr lang="en-US" sz="2400" b="1" dirty="0">
                <a:latin typeface="Inter"/>
              </a:rPr>
              <a:t>Concept:</a:t>
            </a:r>
            <a:r>
              <a:rPr lang="en-US" sz="2400" dirty="0">
                <a:latin typeface="Inter"/>
              </a:rPr>
              <a:t> You can plot multiple </a:t>
            </a:r>
            <a:r>
              <a:rPr lang="en-US" sz="2400" dirty="0" err="1">
                <a:latin typeface="Inter"/>
              </a:rPr>
              <a:t>GeoDataFrames</a:t>
            </a:r>
            <a:r>
              <a:rPr lang="en-US" sz="2400" dirty="0">
                <a:latin typeface="Inter"/>
              </a:rPr>
              <a:t> on the same Matplotlib axes to create layered maps.</a:t>
            </a:r>
          </a:p>
          <a:p>
            <a:endParaRPr lang="en-US" sz="2400" dirty="0">
              <a:latin typeface="Inter"/>
            </a:endParaRPr>
          </a:p>
          <a:p>
            <a:r>
              <a:rPr lang="en-US" sz="2400" b="1" dirty="0">
                <a:latin typeface="Inter"/>
              </a:rPr>
              <a:t>Example:</a:t>
            </a:r>
            <a:r>
              <a:rPr lang="en-US" sz="2400" dirty="0">
                <a:latin typeface="Inter"/>
              </a:rPr>
              <a:t> Plotting cities (points) on top of countries (polygons).</a:t>
            </a:r>
          </a:p>
        </p:txBody>
      </p:sp>
      <p:pic>
        <p:nvPicPr>
          <p:cNvPr id="25602" name="Picture 2">
            <a:extLst>
              <a:ext uri="{FF2B5EF4-FFF2-40B4-BE49-F238E27FC236}">
                <a16:creationId xmlns:a16="http://schemas.microsoft.com/office/drawing/2014/main" id="{6182A558-B312-D251-0323-F547F86329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182" t="16190" b="2499"/>
          <a:stretch>
            <a:fillRect/>
          </a:stretch>
        </p:blipFill>
        <p:spPr bwMode="auto">
          <a:xfrm>
            <a:off x="7184571" y="930729"/>
            <a:ext cx="3965121" cy="557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850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FAAED-78EE-F0B9-722E-A5449F766DB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BF05719-E0C5-0BF2-9896-A82924B96245}"/>
              </a:ext>
            </a:extLst>
          </p:cNvPr>
          <p:cNvSpPr>
            <a:spLocks noGrp="1"/>
          </p:cNvSpPr>
          <p:nvPr>
            <p:ph type="title"/>
          </p:nvPr>
        </p:nvSpPr>
        <p:spPr>
          <a:xfrm>
            <a:off x="421862" y="0"/>
            <a:ext cx="11623180" cy="1325563"/>
          </a:xfrm>
        </p:spPr>
        <p:txBody>
          <a:bodyPr>
            <a:normAutofit/>
          </a:bodyPr>
          <a:lstStyle/>
          <a:p>
            <a:r>
              <a:rPr lang="en-US" b="1" dirty="0">
                <a:solidFill>
                  <a:srgbClr val="002060"/>
                </a:solidFill>
              </a:rPr>
              <a:t> </a:t>
            </a:r>
            <a:r>
              <a:rPr lang="en-IN" b="1" dirty="0">
                <a:solidFill>
                  <a:srgbClr val="002060"/>
                </a:solidFill>
              </a:rPr>
              <a:t>Python Code: Layering Example</a:t>
            </a:r>
            <a:endParaRPr lang="en-IN" sz="4000" b="1" dirty="0">
              <a:solidFill>
                <a:srgbClr val="002060"/>
              </a:solidFill>
            </a:endParaRPr>
          </a:p>
        </p:txBody>
      </p:sp>
      <p:sp>
        <p:nvSpPr>
          <p:cNvPr id="3" name="TextBox 2">
            <a:extLst>
              <a:ext uri="{FF2B5EF4-FFF2-40B4-BE49-F238E27FC236}">
                <a16:creationId xmlns:a16="http://schemas.microsoft.com/office/drawing/2014/main" id="{476905A0-6A3A-E596-C2B2-2C9C91779554}"/>
              </a:ext>
            </a:extLst>
          </p:cNvPr>
          <p:cNvSpPr txBox="1"/>
          <p:nvPr/>
        </p:nvSpPr>
        <p:spPr>
          <a:xfrm>
            <a:off x="517070" y="979015"/>
            <a:ext cx="11032631" cy="6001643"/>
          </a:xfrm>
          <a:prstGeom prst="rect">
            <a:avLst/>
          </a:prstGeom>
          <a:noFill/>
        </p:spPr>
        <p:txBody>
          <a:bodyPr wrap="square">
            <a:spAutoFit/>
          </a:bodyPr>
          <a:lstStyle/>
          <a:p>
            <a:r>
              <a:rPr lang="en-US" sz="2400" b="1" dirty="0">
                <a:latin typeface="Inter"/>
              </a:rPr>
              <a:t>Concept: Layering Maps to Tell a Richer Story</a:t>
            </a:r>
          </a:p>
          <a:p>
            <a:endParaRPr lang="en-US" sz="2400" b="1" dirty="0">
              <a:latin typeface="Inter"/>
            </a:endParaRPr>
          </a:p>
          <a:p>
            <a:r>
              <a:rPr lang="en-US" sz="2400" b="1" dirty="0">
                <a:latin typeface="Inter"/>
              </a:rPr>
              <a:t>Title:</a:t>
            </a:r>
            <a:r>
              <a:rPr lang="en-US" sz="2400" dirty="0">
                <a:latin typeface="Inter"/>
              </a:rPr>
              <a:t> The Power of Layering</a:t>
            </a:r>
          </a:p>
          <a:p>
            <a:r>
              <a:rPr lang="en-US" sz="2400" b="1" dirty="0">
                <a:latin typeface="Inter"/>
              </a:rPr>
              <a:t>Concept:</a:t>
            </a:r>
            <a:r>
              <a:rPr lang="en-US" sz="2400" dirty="0">
                <a:latin typeface="Inter"/>
              </a:rPr>
              <a:t> A single data layer on a map is useful, but the real power of GIS and spatial visualization comes from </a:t>
            </a:r>
            <a:r>
              <a:rPr lang="en-US" sz="2400" b="1" dirty="0">
                <a:latin typeface="Inter"/>
              </a:rPr>
              <a:t>layering</a:t>
            </a:r>
            <a:r>
              <a:rPr lang="en-US" sz="2400" dirty="0">
                <a:latin typeface="Inter"/>
              </a:rPr>
              <a:t> multiple datasets on top of each other. This allows us to see and analyze the spatial relationships between different types of features.</a:t>
            </a:r>
          </a:p>
          <a:p>
            <a:r>
              <a:rPr lang="en-US" sz="2400" b="1" dirty="0">
                <a:latin typeface="Inter"/>
              </a:rPr>
              <a:t>Analogy:</a:t>
            </a:r>
            <a:r>
              <a:rPr lang="en-US" sz="2400" dirty="0">
                <a:latin typeface="Inter"/>
              </a:rPr>
              <a:t> Think of it like creating a drawing on transparent sheets.</a:t>
            </a:r>
          </a:p>
          <a:p>
            <a:pPr lvl="1"/>
            <a:r>
              <a:rPr lang="en-US" sz="2400" b="1" dirty="0">
                <a:latin typeface="Inter"/>
              </a:rPr>
              <a:t>Base Layer:</a:t>
            </a:r>
            <a:r>
              <a:rPr lang="en-US" sz="2400" dirty="0">
                <a:latin typeface="Inter"/>
              </a:rPr>
              <a:t> A map of country polygons.</a:t>
            </a:r>
          </a:p>
          <a:p>
            <a:pPr lvl="1"/>
            <a:r>
              <a:rPr lang="en-US" sz="2400" b="1" dirty="0">
                <a:latin typeface="Inter"/>
              </a:rPr>
              <a:t>Top Layer:</a:t>
            </a:r>
            <a:r>
              <a:rPr lang="en-US" sz="2400" dirty="0">
                <a:latin typeface="Inter"/>
              </a:rPr>
              <a:t> A map of city points.</a:t>
            </a:r>
          </a:p>
          <a:p>
            <a:pPr lvl="1"/>
            <a:r>
              <a:rPr lang="en-US" sz="2400" dirty="0">
                <a:latin typeface="Inter"/>
              </a:rPr>
              <a:t>When you stack them, you see which cities fall within which countries.</a:t>
            </a:r>
          </a:p>
          <a:p>
            <a:r>
              <a:rPr lang="en-US" sz="2400" b="1" dirty="0">
                <a:latin typeface="Inter"/>
              </a:rPr>
              <a:t>The Technical Challenge:</a:t>
            </a:r>
            <a:r>
              <a:rPr lang="en-US" sz="2400" dirty="0">
                <a:latin typeface="Inter"/>
              </a:rPr>
              <a:t> How do we tell our Python code to draw multiple plots on the </a:t>
            </a:r>
            <a:r>
              <a:rPr lang="en-US" sz="2400" i="1" dirty="0">
                <a:latin typeface="Inter"/>
              </a:rPr>
              <a:t>exact same canvas</a:t>
            </a:r>
            <a:r>
              <a:rPr lang="en-US" sz="2400" dirty="0">
                <a:latin typeface="Inter"/>
              </a:rPr>
              <a:t>?</a:t>
            </a:r>
          </a:p>
          <a:p>
            <a:r>
              <a:rPr lang="en-US" sz="2400" b="1" dirty="0">
                <a:latin typeface="Inter"/>
              </a:rPr>
              <a:t>The Solution:</a:t>
            </a:r>
            <a:r>
              <a:rPr lang="en-US" sz="2400" dirty="0">
                <a:latin typeface="Inter"/>
              </a:rPr>
              <a:t> We use an </a:t>
            </a:r>
            <a:r>
              <a:rPr lang="en-US" sz="2400" b="1" dirty="0">
                <a:latin typeface="Inter"/>
              </a:rPr>
              <a:t>Axes object</a:t>
            </a:r>
            <a:r>
              <a:rPr lang="en-US" sz="2400" dirty="0">
                <a:latin typeface="Inter"/>
              </a:rPr>
              <a:t> from Matplotlib, conventionally named ax. We create one "canvas" (ax) and pass it to every plot command, ensuring all layers are drawn together.</a:t>
            </a:r>
          </a:p>
          <a:p>
            <a:endParaRPr lang="en-US" sz="2400" dirty="0">
              <a:latin typeface="Inter"/>
            </a:endParaRPr>
          </a:p>
        </p:txBody>
      </p:sp>
    </p:spTree>
    <p:extLst>
      <p:ext uri="{BB962C8B-B14F-4D97-AF65-F5344CB8AC3E}">
        <p14:creationId xmlns:p14="http://schemas.microsoft.com/office/powerpoint/2010/main" val="1452069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FBBC-859D-FF0F-06EB-AE31591EA47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47706F9-615B-9F12-9695-193E46F867CB}"/>
              </a:ext>
            </a:extLst>
          </p:cNvPr>
          <p:cNvSpPr>
            <a:spLocks noGrp="1"/>
          </p:cNvSpPr>
          <p:nvPr>
            <p:ph type="title"/>
          </p:nvPr>
        </p:nvSpPr>
        <p:spPr>
          <a:xfrm>
            <a:off x="421862" y="0"/>
            <a:ext cx="11623180" cy="1325563"/>
          </a:xfrm>
        </p:spPr>
        <p:txBody>
          <a:bodyPr>
            <a:normAutofit/>
          </a:bodyPr>
          <a:lstStyle/>
          <a:p>
            <a:r>
              <a:rPr lang="en-US" b="1" dirty="0">
                <a:solidFill>
                  <a:srgbClr val="002060"/>
                </a:solidFill>
              </a:rPr>
              <a:t> </a:t>
            </a:r>
            <a:r>
              <a:rPr lang="en-IN" b="1" dirty="0">
                <a:solidFill>
                  <a:srgbClr val="002060"/>
                </a:solidFill>
              </a:rPr>
              <a:t>Python Code: Layering Example</a:t>
            </a:r>
            <a:endParaRPr lang="en-IN" sz="4000" b="1" dirty="0">
              <a:solidFill>
                <a:srgbClr val="002060"/>
              </a:solidFill>
            </a:endParaRPr>
          </a:p>
        </p:txBody>
      </p:sp>
      <p:sp>
        <p:nvSpPr>
          <p:cNvPr id="3" name="TextBox 2">
            <a:extLst>
              <a:ext uri="{FF2B5EF4-FFF2-40B4-BE49-F238E27FC236}">
                <a16:creationId xmlns:a16="http://schemas.microsoft.com/office/drawing/2014/main" id="{7546EE1C-4A3D-B27D-68BC-0FF35637221A}"/>
              </a:ext>
            </a:extLst>
          </p:cNvPr>
          <p:cNvSpPr txBox="1"/>
          <p:nvPr/>
        </p:nvSpPr>
        <p:spPr>
          <a:xfrm>
            <a:off x="421862" y="1256601"/>
            <a:ext cx="4806043" cy="4893647"/>
          </a:xfrm>
          <a:prstGeom prst="rect">
            <a:avLst/>
          </a:prstGeom>
          <a:noFill/>
        </p:spPr>
        <p:txBody>
          <a:bodyPr wrap="square">
            <a:spAutoFit/>
          </a:bodyPr>
          <a:lstStyle/>
          <a:p>
            <a:r>
              <a:rPr lang="en-US" sz="2400" b="1" dirty="0">
                <a:latin typeface="Inter"/>
              </a:rPr>
              <a:t>Layering in Python: Step 1 - Setup and Data Loading</a:t>
            </a:r>
          </a:p>
          <a:p>
            <a:endParaRPr lang="en-US" sz="2400" b="1" dirty="0">
              <a:latin typeface="Inter"/>
            </a:endParaRPr>
          </a:p>
          <a:p>
            <a:r>
              <a:rPr lang="en-US" sz="2400" b="1" dirty="0">
                <a:latin typeface="Inter"/>
              </a:rPr>
              <a:t>Title:</a:t>
            </a:r>
            <a:r>
              <a:rPr lang="en-US" sz="2400" dirty="0">
                <a:latin typeface="Inter"/>
              </a:rPr>
              <a:t> Setting the Stage: Loading Our Layers</a:t>
            </a:r>
          </a:p>
          <a:p>
            <a:r>
              <a:rPr lang="en-US" sz="2400" b="1" dirty="0">
                <a:latin typeface="Inter"/>
              </a:rPr>
              <a:t>Objective:</a:t>
            </a:r>
            <a:r>
              <a:rPr lang="en-US" sz="2400" dirty="0">
                <a:latin typeface="Inter"/>
              </a:rPr>
              <a:t> Before we can plot anything, we need to load our spatial datasets into </a:t>
            </a:r>
            <a:r>
              <a:rPr lang="en-US" sz="2400" dirty="0" err="1">
                <a:latin typeface="Inter"/>
              </a:rPr>
              <a:t>GeoDataFrames</a:t>
            </a:r>
            <a:r>
              <a:rPr lang="en-US" sz="2400" dirty="0">
                <a:latin typeface="Inter"/>
              </a:rPr>
              <a:t>. For this example, we will use two built-in datasets from </a:t>
            </a:r>
            <a:r>
              <a:rPr lang="en-US" sz="2400" dirty="0" err="1">
                <a:latin typeface="Inter"/>
              </a:rPr>
              <a:t>GeoPandas</a:t>
            </a:r>
            <a:r>
              <a:rPr lang="en-US" sz="2400" dirty="0">
                <a:latin typeface="Inter"/>
              </a:rPr>
              <a:t>: one for world countries (polygons) and one for major cities (points).</a:t>
            </a:r>
          </a:p>
          <a:p>
            <a:endParaRPr lang="en-US" sz="2400" dirty="0">
              <a:latin typeface="Inter"/>
            </a:endParaRPr>
          </a:p>
        </p:txBody>
      </p:sp>
      <p:pic>
        <p:nvPicPr>
          <p:cNvPr id="4" name="Picture 3">
            <a:extLst>
              <a:ext uri="{FF2B5EF4-FFF2-40B4-BE49-F238E27FC236}">
                <a16:creationId xmlns:a16="http://schemas.microsoft.com/office/drawing/2014/main" id="{0E9B3CB2-1030-1149-B0C7-2820178AB71A}"/>
              </a:ext>
            </a:extLst>
          </p:cNvPr>
          <p:cNvPicPr>
            <a:picLocks noChangeAspect="1"/>
          </p:cNvPicPr>
          <p:nvPr/>
        </p:nvPicPr>
        <p:blipFill>
          <a:blip r:embed="rId2"/>
          <a:stretch>
            <a:fillRect/>
          </a:stretch>
        </p:blipFill>
        <p:spPr>
          <a:xfrm>
            <a:off x="5852914" y="1404376"/>
            <a:ext cx="5662326" cy="4042923"/>
          </a:xfrm>
          <a:prstGeom prst="rect">
            <a:avLst/>
          </a:prstGeom>
        </p:spPr>
      </p:pic>
    </p:spTree>
    <p:extLst>
      <p:ext uri="{BB962C8B-B14F-4D97-AF65-F5344CB8AC3E}">
        <p14:creationId xmlns:p14="http://schemas.microsoft.com/office/powerpoint/2010/main" val="3377205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7801-F930-5CA5-1884-C3B457EF22B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A4269B-CEDA-9DB4-FEFB-48A2BDEA0E46}"/>
              </a:ext>
            </a:extLst>
          </p:cNvPr>
          <p:cNvSpPr>
            <a:spLocks noGrp="1"/>
          </p:cNvSpPr>
          <p:nvPr>
            <p:ph type="title"/>
          </p:nvPr>
        </p:nvSpPr>
        <p:spPr>
          <a:xfrm>
            <a:off x="420413" y="206733"/>
            <a:ext cx="10515600" cy="1325563"/>
          </a:xfrm>
        </p:spPr>
        <p:txBody>
          <a:bodyPr/>
          <a:lstStyle/>
          <a:p>
            <a:r>
              <a:rPr lang="en-US" b="1" dirty="0">
                <a:solidFill>
                  <a:srgbClr val="002060"/>
                </a:solidFill>
              </a:rPr>
              <a:t>Topic Overview: What We Will Cover</a:t>
            </a:r>
            <a:endParaRPr lang="en-IN" dirty="0">
              <a:solidFill>
                <a:srgbClr val="002060"/>
              </a:solidFill>
            </a:endParaRPr>
          </a:p>
        </p:txBody>
      </p:sp>
      <p:sp>
        <p:nvSpPr>
          <p:cNvPr id="3" name="TextBox 2">
            <a:extLst>
              <a:ext uri="{FF2B5EF4-FFF2-40B4-BE49-F238E27FC236}">
                <a16:creationId xmlns:a16="http://schemas.microsoft.com/office/drawing/2014/main" id="{38F6E9FD-64F4-2194-C5CB-0DFFE544DE78}"/>
              </a:ext>
            </a:extLst>
          </p:cNvPr>
          <p:cNvSpPr txBox="1"/>
          <p:nvPr/>
        </p:nvSpPr>
        <p:spPr>
          <a:xfrm>
            <a:off x="564977" y="1608122"/>
            <a:ext cx="5199009" cy="4380495"/>
          </a:xfrm>
          <a:prstGeom prst="rect">
            <a:avLst/>
          </a:prstGeom>
          <a:noFill/>
        </p:spPr>
        <p:txBody>
          <a:bodyPr wrap="square">
            <a:spAutoFit/>
          </a:bodyPr>
          <a:lstStyle/>
          <a:p>
            <a:pPr marL="342900" indent="-342900">
              <a:buFont typeface="Arial" panose="020B0604020202020204" pitchFamily="34" charset="0"/>
              <a:buChar char="•"/>
            </a:pPr>
            <a:r>
              <a:rPr lang="en-US" sz="2400" b="1" dirty="0"/>
              <a:t>Foundations of Thematic Mapping:</a:t>
            </a:r>
            <a:r>
              <a:rPr lang="en-US" sz="2400" dirty="0"/>
              <a:t> The principles of cartography and different types of spatial maps.</a:t>
            </a:r>
          </a:p>
          <a:p>
            <a:pPr marL="342900" indent="-342900">
              <a:buFont typeface="Arial" panose="020B0604020202020204" pitchFamily="34" charset="0"/>
              <a:buChar char="•"/>
            </a:pPr>
            <a:r>
              <a:rPr lang="en-US" sz="2400" b="1" dirty="0"/>
              <a:t>Visualization with GIS Tools:</a:t>
            </a:r>
            <a:r>
              <a:rPr lang="en-US" sz="2400" dirty="0"/>
              <a:t> Creating high-quality static maps using software like QGIS or ArcGIS.</a:t>
            </a:r>
          </a:p>
          <a:p>
            <a:pPr marL="342900" indent="-342900">
              <a:buFont typeface="Arial" panose="020B0604020202020204" pitchFamily="34" charset="0"/>
              <a:buChar char="•"/>
            </a:pPr>
            <a:r>
              <a:rPr lang="en-US" sz="2400" b="1" dirty="0"/>
              <a:t>Visualization with Python:</a:t>
            </a:r>
            <a:r>
              <a:rPr lang="en-US" sz="2400" dirty="0"/>
              <a:t> Building both static and interactive maps using powerful libraries like Matplotlib, </a:t>
            </a:r>
            <a:r>
              <a:rPr lang="en-US" sz="2400" dirty="0" err="1"/>
              <a:t>GeoPandas</a:t>
            </a:r>
            <a:r>
              <a:rPr lang="en-US" sz="2400" dirty="0"/>
              <a:t>, and Folium.</a:t>
            </a:r>
          </a:p>
          <a:p>
            <a:pPr lvl="1" algn="l">
              <a:lnSpc>
                <a:spcPts val="1500"/>
              </a:lnSpc>
              <a:spcAft>
                <a:spcPts val="225"/>
              </a:spcAft>
            </a:pPr>
            <a:endParaRPr lang="en-IN" sz="2400" dirty="0">
              <a:latin typeface="Inter"/>
            </a:endParaRPr>
          </a:p>
        </p:txBody>
      </p:sp>
      <p:pic>
        <p:nvPicPr>
          <p:cNvPr id="2050" name="Picture 2">
            <a:extLst>
              <a:ext uri="{FF2B5EF4-FFF2-40B4-BE49-F238E27FC236}">
                <a16:creationId xmlns:a16="http://schemas.microsoft.com/office/drawing/2014/main" id="{F359C09E-77DF-F404-AFC1-8A90B58440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343" b="23449"/>
          <a:stretch>
            <a:fillRect/>
          </a:stretch>
        </p:blipFill>
        <p:spPr bwMode="auto">
          <a:xfrm>
            <a:off x="5763986" y="1948917"/>
            <a:ext cx="5999073" cy="325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50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B190B-9651-99E3-1483-7F16E9D780A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2823DCE-7712-B7E8-7567-B42F3AEC0949}"/>
              </a:ext>
            </a:extLst>
          </p:cNvPr>
          <p:cNvSpPr>
            <a:spLocks noGrp="1"/>
          </p:cNvSpPr>
          <p:nvPr>
            <p:ph type="title"/>
          </p:nvPr>
        </p:nvSpPr>
        <p:spPr>
          <a:xfrm>
            <a:off x="421862" y="0"/>
            <a:ext cx="11623180" cy="1325563"/>
          </a:xfrm>
        </p:spPr>
        <p:txBody>
          <a:bodyPr>
            <a:normAutofit/>
          </a:bodyPr>
          <a:lstStyle/>
          <a:p>
            <a:r>
              <a:rPr lang="en-US" b="1" dirty="0">
                <a:solidFill>
                  <a:srgbClr val="002060"/>
                </a:solidFill>
              </a:rPr>
              <a:t> </a:t>
            </a:r>
            <a:r>
              <a:rPr lang="en-IN" b="1" dirty="0">
                <a:solidFill>
                  <a:srgbClr val="002060"/>
                </a:solidFill>
              </a:rPr>
              <a:t>Python Code: Layering Example</a:t>
            </a:r>
            <a:endParaRPr lang="en-IN" sz="4000" b="1" dirty="0">
              <a:solidFill>
                <a:srgbClr val="002060"/>
              </a:solidFill>
            </a:endParaRPr>
          </a:p>
        </p:txBody>
      </p:sp>
      <p:sp>
        <p:nvSpPr>
          <p:cNvPr id="3" name="TextBox 2">
            <a:extLst>
              <a:ext uri="{FF2B5EF4-FFF2-40B4-BE49-F238E27FC236}">
                <a16:creationId xmlns:a16="http://schemas.microsoft.com/office/drawing/2014/main" id="{5B96E748-86D0-DAB7-06DF-B889F757E4ED}"/>
              </a:ext>
            </a:extLst>
          </p:cNvPr>
          <p:cNvSpPr txBox="1"/>
          <p:nvPr/>
        </p:nvSpPr>
        <p:spPr>
          <a:xfrm>
            <a:off x="421862" y="1256601"/>
            <a:ext cx="6550438" cy="5632311"/>
          </a:xfrm>
          <a:prstGeom prst="rect">
            <a:avLst/>
          </a:prstGeom>
          <a:noFill/>
        </p:spPr>
        <p:txBody>
          <a:bodyPr wrap="square">
            <a:spAutoFit/>
          </a:bodyPr>
          <a:lstStyle/>
          <a:p>
            <a:r>
              <a:rPr lang="en-US" sz="2400" b="1" dirty="0">
                <a:latin typeface="Inter"/>
              </a:rPr>
              <a:t>Layering in Python: Step 2 - The ax Argument in Action</a:t>
            </a:r>
          </a:p>
          <a:p>
            <a:endParaRPr lang="en-US" sz="2400" b="1" dirty="0">
              <a:latin typeface="Inter"/>
            </a:endParaRPr>
          </a:p>
          <a:p>
            <a:r>
              <a:rPr lang="en-US" sz="2400" b="1" dirty="0">
                <a:latin typeface="Inter"/>
              </a:rPr>
              <a:t>Title:</a:t>
            </a:r>
            <a:r>
              <a:rPr lang="en-US" sz="2400" dirty="0">
                <a:latin typeface="Inter"/>
              </a:rPr>
              <a:t> Drawing on the Same Canvas</a:t>
            </a:r>
          </a:p>
          <a:p>
            <a:r>
              <a:rPr lang="en-US" sz="2400" b="1" dirty="0">
                <a:latin typeface="Inter"/>
              </a:rPr>
              <a:t>Process:</a:t>
            </a:r>
            <a:endParaRPr lang="en-US" sz="2400" dirty="0">
              <a:latin typeface="Inter"/>
            </a:endParaRPr>
          </a:p>
          <a:p>
            <a:pPr lvl="1"/>
            <a:r>
              <a:rPr lang="en-US" sz="2400" dirty="0">
                <a:latin typeface="Inter"/>
              </a:rPr>
              <a:t>First, we create a figure and a single Matplotlib Axes (ax). This ax is our shared canvas.</a:t>
            </a:r>
          </a:p>
          <a:p>
            <a:pPr lvl="1"/>
            <a:r>
              <a:rPr lang="en-US" sz="2400" dirty="0">
                <a:latin typeface="Inter"/>
              </a:rPr>
              <a:t>Next, we plot our world </a:t>
            </a:r>
            <a:r>
              <a:rPr lang="en-US" sz="2400" dirty="0" err="1">
                <a:latin typeface="Inter"/>
              </a:rPr>
              <a:t>GeoDataFrame</a:t>
            </a:r>
            <a:r>
              <a:rPr lang="en-US" sz="2400" dirty="0">
                <a:latin typeface="Inter"/>
              </a:rPr>
              <a:t>, but we explicitly tell it which canvas to draw on by passing ax=ax.</a:t>
            </a:r>
          </a:p>
          <a:p>
            <a:pPr lvl="1"/>
            <a:r>
              <a:rPr lang="en-US" sz="2400" dirty="0">
                <a:latin typeface="Inter"/>
              </a:rPr>
              <a:t>Finally, we plot our cities </a:t>
            </a:r>
            <a:r>
              <a:rPr lang="en-US" sz="2400" dirty="0" err="1">
                <a:latin typeface="Inter"/>
              </a:rPr>
              <a:t>GeoDataFrame</a:t>
            </a:r>
            <a:r>
              <a:rPr lang="en-US" sz="2400" dirty="0">
                <a:latin typeface="Inter"/>
              </a:rPr>
              <a:t>, passing the </a:t>
            </a:r>
            <a:r>
              <a:rPr lang="en-US" sz="2400" b="1" dirty="0">
                <a:latin typeface="Inter"/>
              </a:rPr>
              <a:t>exact same</a:t>
            </a:r>
            <a:r>
              <a:rPr lang="en-US" sz="2400" dirty="0">
                <a:latin typeface="Inter"/>
              </a:rPr>
              <a:t> ax=ax argument. This forces the cities to be drawn on top of the world map.</a:t>
            </a:r>
          </a:p>
          <a:p>
            <a:endParaRPr lang="en-US" sz="2400" b="1" dirty="0">
              <a:latin typeface="Inter"/>
            </a:endParaRPr>
          </a:p>
        </p:txBody>
      </p:sp>
      <p:pic>
        <p:nvPicPr>
          <p:cNvPr id="6" name="Picture 5">
            <a:extLst>
              <a:ext uri="{FF2B5EF4-FFF2-40B4-BE49-F238E27FC236}">
                <a16:creationId xmlns:a16="http://schemas.microsoft.com/office/drawing/2014/main" id="{E1AA28DF-8CF5-B258-9497-D1A41F08F46C}"/>
              </a:ext>
            </a:extLst>
          </p:cNvPr>
          <p:cNvPicPr>
            <a:picLocks noChangeAspect="1"/>
          </p:cNvPicPr>
          <p:nvPr/>
        </p:nvPicPr>
        <p:blipFill>
          <a:blip r:embed="rId2"/>
          <a:stretch>
            <a:fillRect/>
          </a:stretch>
        </p:blipFill>
        <p:spPr>
          <a:xfrm>
            <a:off x="7181660" y="1975757"/>
            <a:ext cx="4588478" cy="3456481"/>
          </a:xfrm>
          <a:prstGeom prst="rect">
            <a:avLst/>
          </a:prstGeom>
        </p:spPr>
      </p:pic>
    </p:spTree>
    <p:extLst>
      <p:ext uri="{BB962C8B-B14F-4D97-AF65-F5344CB8AC3E}">
        <p14:creationId xmlns:p14="http://schemas.microsoft.com/office/powerpoint/2010/main" val="4094444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BAAA6-54B1-0677-E29C-6FE9B4A1D88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E94A24-19FA-30CE-35DC-93FD3456B64F}"/>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Layering in Python: The Final Result and Interpretation</a:t>
            </a:r>
            <a:endParaRPr lang="en-IN" sz="3600" b="1" dirty="0">
              <a:solidFill>
                <a:srgbClr val="002060"/>
              </a:solidFill>
            </a:endParaRPr>
          </a:p>
        </p:txBody>
      </p:sp>
      <p:pic>
        <p:nvPicPr>
          <p:cNvPr id="26628" name="Picture 4">
            <a:extLst>
              <a:ext uri="{FF2B5EF4-FFF2-40B4-BE49-F238E27FC236}">
                <a16:creationId xmlns:a16="http://schemas.microsoft.com/office/drawing/2014/main" id="{C51E8BF2-669C-AD53-B280-D3CEDDB1DE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24" b="7024"/>
          <a:stretch>
            <a:fillRect/>
          </a:stretch>
        </p:blipFill>
        <p:spPr bwMode="auto">
          <a:xfrm>
            <a:off x="2667000" y="1191985"/>
            <a:ext cx="6858000" cy="538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34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D4939-7682-7033-6E8E-3C7BB327242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68446AA-B116-497A-62FD-E28D31300FEB}"/>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IN" b="1" dirty="0">
                <a:solidFill>
                  <a:srgbClr val="002060"/>
                </a:solidFill>
              </a:rPr>
              <a:t> Interactive Maps: Folium</a:t>
            </a:r>
            <a:endParaRPr lang="en-IN" sz="3600" b="1" dirty="0">
              <a:solidFill>
                <a:srgbClr val="002060"/>
              </a:solidFill>
            </a:endParaRPr>
          </a:p>
        </p:txBody>
      </p:sp>
      <p:sp>
        <p:nvSpPr>
          <p:cNvPr id="3" name="TextBox 2">
            <a:extLst>
              <a:ext uri="{FF2B5EF4-FFF2-40B4-BE49-F238E27FC236}">
                <a16:creationId xmlns:a16="http://schemas.microsoft.com/office/drawing/2014/main" id="{178136B6-0BB6-5FDB-38F2-0F6A5D8E9833}"/>
              </a:ext>
            </a:extLst>
          </p:cNvPr>
          <p:cNvSpPr txBox="1"/>
          <p:nvPr/>
        </p:nvSpPr>
        <p:spPr>
          <a:xfrm>
            <a:off x="536162" y="1325563"/>
            <a:ext cx="5735486" cy="2677656"/>
          </a:xfrm>
          <a:prstGeom prst="rect">
            <a:avLst/>
          </a:prstGeom>
          <a:noFill/>
        </p:spPr>
        <p:txBody>
          <a:bodyPr wrap="square">
            <a:spAutoFit/>
          </a:bodyPr>
          <a:lstStyle/>
          <a:p>
            <a:r>
              <a:rPr lang="en-US" sz="2400" b="1" dirty="0">
                <a:latin typeface="Inter"/>
              </a:rPr>
              <a:t>Concept:</a:t>
            </a:r>
            <a:r>
              <a:rPr lang="en-US" sz="2400" dirty="0">
                <a:latin typeface="Inter"/>
              </a:rPr>
              <a:t> Folium allows you to create interactive maps that you can pan, zoom, and click on. It generates a self-contained HTML file.</a:t>
            </a:r>
          </a:p>
          <a:p>
            <a:r>
              <a:rPr lang="en-US" sz="2400" b="1" dirty="0">
                <a:latin typeface="Inter"/>
              </a:rPr>
              <a:t>Why it's great:</a:t>
            </a:r>
            <a:r>
              <a:rPr lang="en-US" sz="2400" dirty="0">
                <a:latin typeface="Inter"/>
              </a:rPr>
              <a:t> Perfect for sharing your work with non-technical users or embedding in websites.</a:t>
            </a:r>
          </a:p>
        </p:txBody>
      </p:sp>
      <p:pic>
        <p:nvPicPr>
          <p:cNvPr id="4" name="Picture 3">
            <a:extLst>
              <a:ext uri="{FF2B5EF4-FFF2-40B4-BE49-F238E27FC236}">
                <a16:creationId xmlns:a16="http://schemas.microsoft.com/office/drawing/2014/main" id="{C92910EC-95CF-8008-6498-C97C90619255}"/>
              </a:ext>
            </a:extLst>
          </p:cNvPr>
          <p:cNvPicPr>
            <a:picLocks noChangeAspect="1"/>
          </p:cNvPicPr>
          <p:nvPr/>
        </p:nvPicPr>
        <p:blipFill>
          <a:blip r:embed="rId2"/>
          <a:stretch>
            <a:fillRect/>
          </a:stretch>
        </p:blipFill>
        <p:spPr>
          <a:xfrm>
            <a:off x="536162" y="4688595"/>
            <a:ext cx="5735486" cy="1687683"/>
          </a:xfrm>
          <a:prstGeom prst="rect">
            <a:avLst/>
          </a:prstGeom>
        </p:spPr>
      </p:pic>
      <p:pic>
        <p:nvPicPr>
          <p:cNvPr id="27650" name="Picture 2">
            <a:extLst>
              <a:ext uri="{FF2B5EF4-FFF2-40B4-BE49-F238E27FC236}">
                <a16:creationId xmlns:a16="http://schemas.microsoft.com/office/drawing/2014/main" id="{A4DF3B3A-91B4-8E40-5B90-2B40CC4811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7" t="22024" r="6627" b="21191"/>
          <a:stretch>
            <a:fillRect/>
          </a:stretch>
        </p:blipFill>
        <p:spPr bwMode="auto">
          <a:xfrm>
            <a:off x="6622535" y="1085851"/>
            <a:ext cx="5033303" cy="329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148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40142-6928-9695-F9EC-C7F2197911D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CF79228-D755-8F10-1721-25E73D371E3C}"/>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IN" b="1" dirty="0">
                <a:solidFill>
                  <a:srgbClr val="002060"/>
                </a:solidFill>
              </a:rPr>
              <a:t> </a:t>
            </a:r>
            <a:r>
              <a:rPr lang="en-US" b="1" dirty="0">
                <a:solidFill>
                  <a:srgbClr val="002060"/>
                </a:solidFill>
              </a:rPr>
              <a:t>Adding Markers to a Folium Map</a:t>
            </a:r>
            <a:endParaRPr lang="en-IN" sz="3600" b="1" dirty="0">
              <a:solidFill>
                <a:srgbClr val="002060"/>
              </a:solidFill>
            </a:endParaRPr>
          </a:p>
        </p:txBody>
      </p:sp>
      <p:pic>
        <p:nvPicPr>
          <p:cNvPr id="6" name="Picture 5">
            <a:extLst>
              <a:ext uri="{FF2B5EF4-FFF2-40B4-BE49-F238E27FC236}">
                <a16:creationId xmlns:a16="http://schemas.microsoft.com/office/drawing/2014/main" id="{27AEDCED-FCD6-28C2-C6CD-25712C8AA6E0}"/>
              </a:ext>
            </a:extLst>
          </p:cNvPr>
          <p:cNvPicPr>
            <a:picLocks noChangeAspect="1"/>
          </p:cNvPicPr>
          <p:nvPr/>
        </p:nvPicPr>
        <p:blipFill>
          <a:blip r:embed="rId2"/>
          <a:stretch>
            <a:fillRect/>
          </a:stretch>
        </p:blipFill>
        <p:spPr>
          <a:xfrm>
            <a:off x="658627" y="1957961"/>
            <a:ext cx="4539525" cy="2636929"/>
          </a:xfrm>
          <a:prstGeom prst="rect">
            <a:avLst/>
          </a:prstGeom>
        </p:spPr>
      </p:pic>
      <p:pic>
        <p:nvPicPr>
          <p:cNvPr id="28674" name="Picture 2">
            <a:extLst>
              <a:ext uri="{FF2B5EF4-FFF2-40B4-BE49-F238E27FC236}">
                <a16:creationId xmlns:a16="http://schemas.microsoft.com/office/drawing/2014/main" id="{DBBCF19A-E302-C71F-0CF4-99C7DD2D55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68" t="26310" r="6428" b="21666"/>
          <a:stretch>
            <a:fillRect/>
          </a:stretch>
        </p:blipFill>
        <p:spPr bwMode="auto">
          <a:xfrm>
            <a:off x="5942583" y="1649185"/>
            <a:ext cx="5590790" cy="3339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187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BF8B4-B08B-6285-07EE-1CC6B6AD7F6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846F56F-801A-38E0-B5B9-01A932891445}"/>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US" b="1" dirty="0">
                <a:solidFill>
                  <a:srgbClr val="002060"/>
                </a:solidFill>
              </a:rPr>
              <a:t>Creating an Interactive Choropleth with Folium</a:t>
            </a:r>
            <a:endParaRPr lang="en-IN" sz="3600" b="1" dirty="0">
              <a:solidFill>
                <a:srgbClr val="002060"/>
              </a:solidFill>
            </a:endParaRPr>
          </a:p>
        </p:txBody>
      </p:sp>
      <p:pic>
        <p:nvPicPr>
          <p:cNvPr id="29698" name="Picture 2">
            <a:extLst>
              <a:ext uri="{FF2B5EF4-FFF2-40B4-BE49-F238E27FC236}">
                <a16:creationId xmlns:a16="http://schemas.microsoft.com/office/drawing/2014/main" id="{7EE337C4-7C6A-E53D-D2F0-B021D1D3E4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52"/>
          <a:stretch>
            <a:fillRect/>
          </a:stretch>
        </p:blipFill>
        <p:spPr bwMode="auto">
          <a:xfrm>
            <a:off x="2833007" y="1151798"/>
            <a:ext cx="5867400" cy="5371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06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C1C21-4FFE-B37B-D820-A4480E8DED3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CCF9CBB-9451-4F9A-37E7-AD90BF359015}"/>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US" b="1" dirty="0">
                <a:solidFill>
                  <a:srgbClr val="002060"/>
                </a:solidFill>
              </a:rPr>
              <a:t>Creating an Interactive Choropleth with Folium</a:t>
            </a:r>
            <a:endParaRPr lang="en-IN" sz="3600" b="1" dirty="0">
              <a:solidFill>
                <a:srgbClr val="002060"/>
              </a:solidFill>
            </a:endParaRPr>
          </a:p>
        </p:txBody>
      </p:sp>
      <p:pic>
        <p:nvPicPr>
          <p:cNvPr id="3" name="Picture 2">
            <a:extLst>
              <a:ext uri="{FF2B5EF4-FFF2-40B4-BE49-F238E27FC236}">
                <a16:creationId xmlns:a16="http://schemas.microsoft.com/office/drawing/2014/main" id="{77BFB25D-96D7-D145-70D2-945C2D8E9CCF}"/>
              </a:ext>
            </a:extLst>
          </p:cNvPr>
          <p:cNvPicPr>
            <a:picLocks noChangeAspect="1"/>
          </p:cNvPicPr>
          <p:nvPr/>
        </p:nvPicPr>
        <p:blipFill>
          <a:blip r:embed="rId2"/>
          <a:stretch>
            <a:fillRect/>
          </a:stretch>
        </p:blipFill>
        <p:spPr>
          <a:xfrm>
            <a:off x="6578703" y="1968739"/>
            <a:ext cx="5010849" cy="3067478"/>
          </a:xfrm>
          <a:prstGeom prst="rect">
            <a:avLst/>
          </a:prstGeom>
        </p:spPr>
      </p:pic>
      <p:sp>
        <p:nvSpPr>
          <p:cNvPr id="9" name="TextBox 8">
            <a:extLst>
              <a:ext uri="{FF2B5EF4-FFF2-40B4-BE49-F238E27FC236}">
                <a16:creationId xmlns:a16="http://schemas.microsoft.com/office/drawing/2014/main" id="{AB514ABD-306E-F14F-6D49-09FEB7BFAA17}"/>
              </a:ext>
            </a:extLst>
          </p:cNvPr>
          <p:cNvSpPr txBox="1"/>
          <p:nvPr/>
        </p:nvSpPr>
        <p:spPr>
          <a:xfrm>
            <a:off x="536162" y="1325563"/>
            <a:ext cx="5735486" cy="4832092"/>
          </a:xfrm>
          <a:prstGeom prst="rect">
            <a:avLst/>
          </a:prstGeom>
          <a:noFill/>
        </p:spPr>
        <p:txBody>
          <a:bodyPr wrap="square">
            <a:spAutoFit/>
          </a:bodyPr>
          <a:lstStyle/>
          <a:p>
            <a:r>
              <a:rPr lang="en-US" sz="2200" b="1" dirty="0">
                <a:latin typeface="Inter"/>
              </a:rPr>
              <a:t>Step 1 - Preparing the Data</a:t>
            </a:r>
          </a:p>
          <a:p>
            <a:endParaRPr lang="en-US" sz="2200" b="1" dirty="0">
              <a:latin typeface="Inter"/>
            </a:endParaRPr>
          </a:p>
          <a:p>
            <a:r>
              <a:rPr lang="en-US" sz="2200" b="1" dirty="0">
                <a:latin typeface="Inter"/>
              </a:rPr>
              <a:t>Objective:</a:t>
            </a:r>
            <a:r>
              <a:rPr lang="en-US" sz="2200" dirty="0">
                <a:latin typeface="Inter"/>
              </a:rPr>
              <a:t> Load our libraries and prepare a </a:t>
            </a:r>
            <a:r>
              <a:rPr lang="en-US" sz="2200" dirty="0" err="1">
                <a:latin typeface="Inter"/>
              </a:rPr>
              <a:t>GeoDataFrame</a:t>
            </a:r>
            <a:r>
              <a:rPr lang="en-US" sz="2200" dirty="0">
                <a:latin typeface="Inter"/>
              </a:rPr>
              <a:t> that contains both the geometry and the data we want to visualize.</a:t>
            </a:r>
          </a:p>
          <a:p>
            <a:endParaRPr lang="en-US" sz="2200" dirty="0">
              <a:latin typeface="Inter"/>
            </a:endParaRPr>
          </a:p>
          <a:p>
            <a:r>
              <a:rPr lang="en-US" sz="2200" b="1" dirty="0">
                <a:latin typeface="Inter"/>
              </a:rPr>
              <a:t>Explanation:</a:t>
            </a:r>
            <a:endParaRPr lang="en-US" sz="2200" dirty="0">
              <a:latin typeface="Inter"/>
            </a:endParaRPr>
          </a:p>
          <a:p>
            <a:pPr lvl="1"/>
            <a:r>
              <a:rPr lang="en-US" sz="2200" dirty="0">
                <a:latin typeface="Inter"/>
              </a:rPr>
              <a:t>We import our three key libraries.</a:t>
            </a:r>
          </a:p>
          <a:p>
            <a:pPr lvl="1"/>
            <a:r>
              <a:rPr lang="en-US" sz="2200" dirty="0">
                <a:latin typeface="Inter"/>
              </a:rPr>
              <a:t>We load a </a:t>
            </a:r>
            <a:r>
              <a:rPr lang="en-US" sz="2200" dirty="0" err="1">
                <a:latin typeface="Inter"/>
              </a:rPr>
              <a:t>GeoDataFrame</a:t>
            </a:r>
            <a:r>
              <a:rPr lang="en-US" sz="2200" dirty="0">
                <a:latin typeface="Inter"/>
              </a:rPr>
              <a:t> called </a:t>
            </a:r>
            <a:r>
              <a:rPr lang="en-US" sz="2200" dirty="0" err="1">
                <a:latin typeface="Inter"/>
              </a:rPr>
              <a:t>world_gdf</a:t>
            </a:r>
            <a:r>
              <a:rPr lang="en-US" sz="2200" dirty="0">
                <a:latin typeface="Inter"/>
              </a:rPr>
              <a:t>.</a:t>
            </a:r>
          </a:p>
          <a:p>
            <a:pPr lvl="1"/>
            <a:r>
              <a:rPr lang="en-US" sz="2200" b="1" dirty="0">
                <a:latin typeface="Inter"/>
              </a:rPr>
              <a:t>Crucially</a:t>
            </a:r>
            <a:r>
              <a:rPr lang="en-US" sz="2200" dirty="0">
                <a:latin typeface="Inter"/>
              </a:rPr>
              <a:t>, we confirm it has a geometry column for the shapes and a data column (</a:t>
            </a:r>
            <a:r>
              <a:rPr lang="en-US" sz="2200" dirty="0" err="1">
                <a:latin typeface="Inter"/>
              </a:rPr>
              <a:t>gdp_md_est</a:t>
            </a:r>
            <a:r>
              <a:rPr lang="en-US" sz="2200" dirty="0">
                <a:latin typeface="Inter"/>
              </a:rPr>
              <a:t>) to plot. It also has an ID column (iso_a3 or name) that we will use for linking.</a:t>
            </a:r>
          </a:p>
        </p:txBody>
      </p:sp>
    </p:spTree>
    <p:extLst>
      <p:ext uri="{BB962C8B-B14F-4D97-AF65-F5344CB8AC3E}">
        <p14:creationId xmlns:p14="http://schemas.microsoft.com/office/powerpoint/2010/main" val="3963016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D31CA-6B17-FD37-C10B-A18FA622279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86CFB90-894C-6F8A-9362-5982FEF7FDDB}"/>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US" b="1" dirty="0">
                <a:solidFill>
                  <a:srgbClr val="002060"/>
                </a:solidFill>
              </a:rPr>
              <a:t>Creating an Interactive Choropleth with Folium</a:t>
            </a:r>
            <a:endParaRPr lang="en-IN" sz="3600" b="1" dirty="0">
              <a:solidFill>
                <a:srgbClr val="002060"/>
              </a:solidFill>
            </a:endParaRPr>
          </a:p>
        </p:txBody>
      </p:sp>
      <p:sp>
        <p:nvSpPr>
          <p:cNvPr id="9" name="TextBox 8">
            <a:extLst>
              <a:ext uri="{FF2B5EF4-FFF2-40B4-BE49-F238E27FC236}">
                <a16:creationId xmlns:a16="http://schemas.microsoft.com/office/drawing/2014/main" id="{69859704-5B3D-EA81-A908-62F23CDC1DFD}"/>
              </a:ext>
            </a:extLst>
          </p:cNvPr>
          <p:cNvSpPr txBox="1"/>
          <p:nvPr/>
        </p:nvSpPr>
        <p:spPr>
          <a:xfrm>
            <a:off x="536162" y="1325563"/>
            <a:ext cx="5072702" cy="3477875"/>
          </a:xfrm>
          <a:prstGeom prst="rect">
            <a:avLst/>
          </a:prstGeom>
          <a:noFill/>
        </p:spPr>
        <p:txBody>
          <a:bodyPr wrap="square">
            <a:spAutoFit/>
          </a:bodyPr>
          <a:lstStyle/>
          <a:p>
            <a:r>
              <a:rPr lang="en-US" sz="2000" b="1" dirty="0">
                <a:latin typeface="Inter"/>
              </a:rPr>
              <a:t>Step 2 - Creating the Base Map</a:t>
            </a:r>
          </a:p>
          <a:p>
            <a:endParaRPr lang="en-US" sz="2000" b="1" dirty="0">
              <a:latin typeface="Inter"/>
            </a:endParaRPr>
          </a:p>
          <a:p>
            <a:r>
              <a:rPr lang="en-US" sz="2000" b="1" dirty="0">
                <a:latin typeface="Inter"/>
              </a:rPr>
              <a:t>Objective:</a:t>
            </a:r>
            <a:r>
              <a:rPr lang="en-US" sz="2000" dirty="0">
                <a:latin typeface="Inter"/>
              </a:rPr>
              <a:t> Create the basic interactive map object that will serve as our canvas.</a:t>
            </a:r>
            <a:br>
              <a:rPr lang="en-US" sz="2000" dirty="0">
                <a:latin typeface="Inter"/>
              </a:rPr>
            </a:br>
            <a:endParaRPr lang="en-US" sz="2000" dirty="0">
              <a:latin typeface="Inter"/>
            </a:endParaRPr>
          </a:p>
          <a:p>
            <a:r>
              <a:rPr lang="en-US" sz="2000" b="1" dirty="0">
                <a:latin typeface="Inter"/>
              </a:rPr>
              <a:t>Explanation:</a:t>
            </a:r>
            <a:endParaRPr lang="en-US" sz="2000" dirty="0">
              <a:latin typeface="Inter"/>
            </a:endParaRPr>
          </a:p>
          <a:p>
            <a:pPr lvl="1"/>
            <a:r>
              <a:rPr lang="en-US" sz="2000" dirty="0">
                <a:latin typeface="Inter"/>
              </a:rPr>
              <a:t>The </a:t>
            </a:r>
            <a:r>
              <a:rPr lang="en-US" sz="2000" dirty="0" err="1">
                <a:latin typeface="Inter"/>
              </a:rPr>
              <a:t>folium.Map</a:t>
            </a:r>
            <a:r>
              <a:rPr lang="en-US" sz="2000" dirty="0">
                <a:latin typeface="Inter"/>
              </a:rPr>
              <a:t>() function initializes our map.</a:t>
            </a:r>
          </a:p>
          <a:p>
            <a:pPr lvl="1"/>
            <a:r>
              <a:rPr lang="en-US" sz="2000" dirty="0">
                <a:latin typeface="Inter"/>
              </a:rPr>
              <a:t>We choose a starting location (latitude, longitude) and a zoom level. A low zoom level like 2 shows most of the world.</a:t>
            </a:r>
          </a:p>
        </p:txBody>
      </p:sp>
      <p:pic>
        <p:nvPicPr>
          <p:cNvPr id="4" name="Picture 3">
            <a:extLst>
              <a:ext uri="{FF2B5EF4-FFF2-40B4-BE49-F238E27FC236}">
                <a16:creationId xmlns:a16="http://schemas.microsoft.com/office/drawing/2014/main" id="{EBE2F82F-3D75-5A76-D64D-E5916DA7D162}"/>
              </a:ext>
            </a:extLst>
          </p:cNvPr>
          <p:cNvPicPr>
            <a:picLocks noChangeAspect="1"/>
          </p:cNvPicPr>
          <p:nvPr/>
        </p:nvPicPr>
        <p:blipFill>
          <a:blip r:embed="rId2"/>
          <a:stretch>
            <a:fillRect/>
          </a:stretch>
        </p:blipFill>
        <p:spPr>
          <a:xfrm>
            <a:off x="6931478" y="1062339"/>
            <a:ext cx="4338879" cy="2366661"/>
          </a:xfrm>
          <a:prstGeom prst="rect">
            <a:avLst/>
          </a:prstGeom>
        </p:spPr>
      </p:pic>
      <p:pic>
        <p:nvPicPr>
          <p:cNvPr id="30724" name="Picture 4">
            <a:extLst>
              <a:ext uri="{FF2B5EF4-FFF2-40B4-BE49-F238E27FC236}">
                <a16:creationId xmlns:a16="http://schemas.microsoft.com/office/drawing/2014/main" id="{FD4F6067-D563-D246-551B-064F275F79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451" t="27023" r="2396" b="27024"/>
          <a:stretch>
            <a:fillRect/>
          </a:stretch>
        </p:blipFill>
        <p:spPr bwMode="auto">
          <a:xfrm>
            <a:off x="6441619" y="3812721"/>
            <a:ext cx="3473350" cy="252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275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DE452-39B7-983F-3EF5-A5F6033D3B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00A6CD8-6BAE-E06A-6AD6-B8D326ADC73A}"/>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US" b="1" dirty="0">
                <a:solidFill>
                  <a:srgbClr val="002060"/>
                </a:solidFill>
              </a:rPr>
              <a:t>Creating an Interactive Choropleth with Folium</a:t>
            </a:r>
            <a:endParaRPr lang="en-IN" sz="3600" b="1" dirty="0">
              <a:solidFill>
                <a:srgbClr val="002060"/>
              </a:solidFill>
            </a:endParaRPr>
          </a:p>
        </p:txBody>
      </p:sp>
      <p:sp>
        <p:nvSpPr>
          <p:cNvPr id="9" name="TextBox 8">
            <a:extLst>
              <a:ext uri="{FF2B5EF4-FFF2-40B4-BE49-F238E27FC236}">
                <a16:creationId xmlns:a16="http://schemas.microsoft.com/office/drawing/2014/main" id="{687D8139-EF62-9A75-72D0-01FE2FB8AFDD}"/>
              </a:ext>
            </a:extLst>
          </p:cNvPr>
          <p:cNvSpPr txBox="1"/>
          <p:nvPr/>
        </p:nvSpPr>
        <p:spPr>
          <a:xfrm>
            <a:off x="536161" y="1325563"/>
            <a:ext cx="6305509" cy="5324535"/>
          </a:xfrm>
          <a:prstGeom prst="rect">
            <a:avLst/>
          </a:prstGeom>
          <a:noFill/>
        </p:spPr>
        <p:txBody>
          <a:bodyPr wrap="square">
            <a:spAutoFit/>
          </a:bodyPr>
          <a:lstStyle/>
          <a:p>
            <a:r>
              <a:rPr lang="en-US" sz="2000" b="1" dirty="0">
                <a:latin typeface="Inter"/>
              </a:rPr>
              <a:t>Step 3 - The Choropleth Command</a:t>
            </a:r>
          </a:p>
          <a:p>
            <a:r>
              <a:rPr lang="en-US" sz="2000" b="1" dirty="0">
                <a:latin typeface="Inter"/>
              </a:rPr>
              <a:t>Objective:</a:t>
            </a:r>
            <a:r>
              <a:rPr lang="en-US" sz="2000" dirty="0">
                <a:latin typeface="Inter"/>
              </a:rPr>
              <a:t> Use the </a:t>
            </a:r>
            <a:r>
              <a:rPr lang="en-US" sz="2000" dirty="0" err="1">
                <a:latin typeface="Inter"/>
              </a:rPr>
              <a:t>folium.Choropleth</a:t>
            </a:r>
            <a:r>
              <a:rPr lang="en-US" sz="2000" dirty="0">
                <a:latin typeface="Inter"/>
              </a:rPr>
              <a:t> function to generate the data visualization layer. This is the most important step.</a:t>
            </a:r>
          </a:p>
          <a:p>
            <a:br>
              <a:rPr lang="en-US" sz="2000" dirty="0">
                <a:latin typeface="Inter"/>
              </a:rPr>
            </a:br>
            <a:r>
              <a:rPr lang="en-US" sz="2000" b="1" dirty="0">
                <a:latin typeface="Inter"/>
              </a:rPr>
              <a:t>Explanation:</a:t>
            </a:r>
            <a:r>
              <a:rPr lang="en-US" sz="2000" dirty="0">
                <a:latin typeface="Inter"/>
              </a:rPr>
              <a:t> This slide should have arrows pointing to each parameter of the code block.</a:t>
            </a:r>
          </a:p>
          <a:p>
            <a:pPr lvl="1"/>
            <a:r>
              <a:rPr lang="en-US" sz="2000" dirty="0" err="1">
                <a:latin typeface="Inter"/>
              </a:rPr>
              <a:t>geo_data</a:t>
            </a:r>
            <a:r>
              <a:rPr lang="en-US" sz="2000" dirty="0">
                <a:latin typeface="Inter"/>
              </a:rPr>
              <a:t>: Points to our </a:t>
            </a:r>
            <a:r>
              <a:rPr lang="en-US" sz="2000" dirty="0" err="1">
                <a:latin typeface="Inter"/>
              </a:rPr>
              <a:t>GeoDataFrame</a:t>
            </a:r>
            <a:r>
              <a:rPr lang="en-US" sz="2000" dirty="0">
                <a:latin typeface="Inter"/>
              </a:rPr>
              <a:t> with the shapes.</a:t>
            </a:r>
          </a:p>
          <a:p>
            <a:pPr lvl="1"/>
            <a:r>
              <a:rPr lang="en-US" sz="2000" dirty="0">
                <a:latin typeface="Inter"/>
              </a:rPr>
              <a:t>data: Points to the </a:t>
            </a:r>
            <a:r>
              <a:rPr lang="en-US" sz="2000" dirty="0" err="1">
                <a:latin typeface="Inter"/>
              </a:rPr>
              <a:t>DataFrame</a:t>
            </a:r>
            <a:r>
              <a:rPr lang="en-US" sz="2000" dirty="0">
                <a:latin typeface="Inter"/>
              </a:rPr>
              <a:t> containing the values (in this case, the same one).</a:t>
            </a:r>
          </a:p>
          <a:p>
            <a:pPr lvl="1"/>
            <a:r>
              <a:rPr lang="en-US" sz="2000" dirty="0">
                <a:latin typeface="Inter"/>
              </a:rPr>
              <a:t>columns: The two columns to use: the ID key (iso_a3) and the value (</a:t>
            </a:r>
            <a:r>
              <a:rPr lang="en-US" sz="2000" dirty="0" err="1">
                <a:latin typeface="Inter"/>
              </a:rPr>
              <a:t>gdp_md_est</a:t>
            </a:r>
            <a:r>
              <a:rPr lang="en-US" sz="2000" dirty="0">
                <a:latin typeface="Inter"/>
              </a:rPr>
              <a:t>).</a:t>
            </a:r>
          </a:p>
          <a:p>
            <a:pPr lvl="1"/>
            <a:r>
              <a:rPr lang="en-US" sz="2000" dirty="0" err="1">
                <a:latin typeface="Inter"/>
              </a:rPr>
              <a:t>key_on</a:t>
            </a:r>
            <a:r>
              <a:rPr lang="en-US" sz="2000" dirty="0">
                <a:latin typeface="Inter"/>
              </a:rPr>
              <a:t>: This is the magic link. It tells Folium to look inside the </a:t>
            </a:r>
            <a:r>
              <a:rPr lang="en-US" sz="2000" dirty="0" err="1">
                <a:latin typeface="Inter"/>
              </a:rPr>
              <a:t>geo_data's</a:t>
            </a:r>
            <a:r>
              <a:rPr lang="en-US" sz="2000" dirty="0">
                <a:latin typeface="Inter"/>
              </a:rPr>
              <a:t> properties for the iso_a3 field to match with our data.</a:t>
            </a:r>
          </a:p>
          <a:p>
            <a:pPr lvl="1"/>
            <a:r>
              <a:rPr lang="en-US" sz="2000" dirty="0" err="1">
                <a:latin typeface="Inter"/>
              </a:rPr>
              <a:t>fill_color</a:t>
            </a:r>
            <a:r>
              <a:rPr lang="en-US" sz="2000" dirty="0">
                <a:latin typeface="Inter"/>
              </a:rPr>
              <a:t>, opacity, </a:t>
            </a:r>
            <a:r>
              <a:rPr lang="en-US" sz="2000" dirty="0" err="1">
                <a:latin typeface="Inter"/>
              </a:rPr>
              <a:t>legend_name</a:t>
            </a:r>
            <a:r>
              <a:rPr lang="en-US" sz="2000" dirty="0">
                <a:latin typeface="Inter"/>
              </a:rPr>
              <a:t>: These are all for styling the map.</a:t>
            </a:r>
          </a:p>
        </p:txBody>
      </p:sp>
      <p:pic>
        <p:nvPicPr>
          <p:cNvPr id="3" name="Picture 2">
            <a:extLst>
              <a:ext uri="{FF2B5EF4-FFF2-40B4-BE49-F238E27FC236}">
                <a16:creationId xmlns:a16="http://schemas.microsoft.com/office/drawing/2014/main" id="{689F75FA-BE17-F5A3-2B42-A62EB2ADF2A2}"/>
              </a:ext>
            </a:extLst>
          </p:cNvPr>
          <p:cNvPicPr>
            <a:picLocks noChangeAspect="1"/>
          </p:cNvPicPr>
          <p:nvPr/>
        </p:nvPicPr>
        <p:blipFill>
          <a:blip r:embed="rId2"/>
          <a:stretch>
            <a:fillRect/>
          </a:stretch>
        </p:blipFill>
        <p:spPr>
          <a:xfrm>
            <a:off x="7378150" y="2114382"/>
            <a:ext cx="3913952" cy="3053610"/>
          </a:xfrm>
          <a:prstGeom prst="rect">
            <a:avLst/>
          </a:prstGeom>
        </p:spPr>
      </p:pic>
      <p:pic>
        <p:nvPicPr>
          <p:cNvPr id="6" name="Picture 5">
            <a:extLst>
              <a:ext uri="{FF2B5EF4-FFF2-40B4-BE49-F238E27FC236}">
                <a16:creationId xmlns:a16="http://schemas.microsoft.com/office/drawing/2014/main" id="{A7641A9D-EA62-A612-E7EC-AB646DB509AD}"/>
              </a:ext>
            </a:extLst>
          </p:cNvPr>
          <p:cNvPicPr>
            <a:picLocks noChangeAspect="1"/>
          </p:cNvPicPr>
          <p:nvPr/>
        </p:nvPicPr>
        <p:blipFill>
          <a:blip r:embed="rId2"/>
          <a:stretch>
            <a:fillRect/>
          </a:stretch>
        </p:blipFill>
        <p:spPr>
          <a:xfrm>
            <a:off x="7386314" y="2138875"/>
            <a:ext cx="3913952" cy="3053610"/>
          </a:xfrm>
          <a:prstGeom prst="rect">
            <a:avLst/>
          </a:prstGeom>
        </p:spPr>
      </p:pic>
    </p:spTree>
    <p:extLst>
      <p:ext uri="{BB962C8B-B14F-4D97-AF65-F5344CB8AC3E}">
        <p14:creationId xmlns:p14="http://schemas.microsoft.com/office/powerpoint/2010/main" val="2092450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20879-5E95-4D02-86FF-FAEEEDC35A2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CA172F-4F72-AE0C-7C83-BCF367E10A61}"/>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US" b="1" dirty="0">
                <a:solidFill>
                  <a:srgbClr val="002060"/>
                </a:solidFill>
              </a:rPr>
              <a:t>Creating an Interactive Choropleth with Folium</a:t>
            </a:r>
            <a:endParaRPr lang="en-IN" sz="3600" b="1" dirty="0">
              <a:solidFill>
                <a:srgbClr val="002060"/>
              </a:solidFill>
            </a:endParaRPr>
          </a:p>
        </p:txBody>
      </p:sp>
      <p:sp>
        <p:nvSpPr>
          <p:cNvPr id="9" name="TextBox 8">
            <a:extLst>
              <a:ext uri="{FF2B5EF4-FFF2-40B4-BE49-F238E27FC236}">
                <a16:creationId xmlns:a16="http://schemas.microsoft.com/office/drawing/2014/main" id="{2D381736-6338-0DFA-FF9F-BC3A617CD68E}"/>
              </a:ext>
            </a:extLst>
          </p:cNvPr>
          <p:cNvSpPr txBox="1"/>
          <p:nvPr/>
        </p:nvSpPr>
        <p:spPr>
          <a:xfrm>
            <a:off x="536162" y="1325563"/>
            <a:ext cx="5023718" cy="4401205"/>
          </a:xfrm>
          <a:prstGeom prst="rect">
            <a:avLst/>
          </a:prstGeom>
          <a:noFill/>
        </p:spPr>
        <p:txBody>
          <a:bodyPr wrap="square">
            <a:spAutoFit/>
          </a:bodyPr>
          <a:lstStyle/>
          <a:p>
            <a:r>
              <a:rPr lang="en-US" sz="2000" b="1" dirty="0">
                <a:latin typeface="Inter"/>
              </a:rPr>
              <a:t>Step 4 - Adding Interactivity and Saving</a:t>
            </a:r>
          </a:p>
          <a:p>
            <a:endParaRPr lang="en-US" sz="2000" b="1" dirty="0">
              <a:latin typeface="Inter"/>
            </a:endParaRPr>
          </a:p>
          <a:p>
            <a:r>
              <a:rPr lang="en-US" sz="2000" b="1" dirty="0">
                <a:latin typeface="Inter"/>
              </a:rPr>
              <a:t>Objective:</a:t>
            </a:r>
            <a:r>
              <a:rPr lang="en-US" sz="2000" dirty="0">
                <a:latin typeface="Inter"/>
              </a:rPr>
              <a:t> Add a layer control and save the final map to an HTML file that can be opened in a browser.</a:t>
            </a:r>
          </a:p>
          <a:p>
            <a:endParaRPr lang="en-US" sz="2000" dirty="0">
              <a:latin typeface="Inter"/>
            </a:endParaRPr>
          </a:p>
          <a:p>
            <a:r>
              <a:rPr lang="en-US" sz="2000" b="1" dirty="0">
                <a:latin typeface="Inter"/>
              </a:rPr>
              <a:t>Explanation:</a:t>
            </a:r>
            <a:endParaRPr lang="en-US" sz="2000" dirty="0">
              <a:latin typeface="Inter"/>
            </a:endParaRPr>
          </a:p>
          <a:p>
            <a:pPr lvl="1"/>
            <a:r>
              <a:rPr lang="en-US" sz="2000" dirty="0" err="1">
                <a:latin typeface="Inter"/>
              </a:rPr>
              <a:t>LayerControl</a:t>
            </a:r>
            <a:r>
              <a:rPr lang="en-US" sz="2000" dirty="0">
                <a:latin typeface="Inter"/>
              </a:rPr>
              <a:t> is essential if you have multiple layers (e.g., a choropleth and a set of markers). It creates the little checkbox panel in the corner of the map.</a:t>
            </a:r>
          </a:p>
          <a:p>
            <a:pPr lvl="1"/>
            <a:r>
              <a:rPr lang="en-US" sz="2000" dirty="0" err="1">
                <a:latin typeface="Inter"/>
              </a:rPr>
              <a:t>m.save</a:t>
            </a:r>
            <a:r>
              <a:rPr lang="en-US" sz="2000" dirty="0">
                <a:latin typeface="Inter"/>
              </a:rPr>
              <a:t>() writes all the necessary HTML, CSS, and JavaScript into a single, portable file.</a:t>
            </a:r>
          </a:p>
        </p:txBody>
      </p:sp>
      <p:pic>
        <p:nvPicPr>
          <p:cNvPr id="4" name="Picture 3">
            <a:extLst>
              <a:ext uri="{FF2B5EF4-FFF2-40B4-BE49-F238E27FC236}">
                <a16:creationId xmlns:a16="http://schemas.microsoft.com/office/drawing/2014/main" id="{18752CBA-B8F3-3B56-E6BB-DF1FC65448A4}"/>
              </a:ext>
            </a:extLst>
          </p:cNvPr>
          <p:cNvPicPr>
            <a:picLocks noChangeAspect="1"/>
          </p:cNvPicPr>
          <p:nvPr/>
        </p:nvPicPr>
        <p:blipFill>
          <a:blip r:embed="rId2"/>
          <a:stretch>
            <a:fillRect/>
          </a:stretch>
        </p:blipFill>
        <p:spPr>
          <a:xfrm>
            <a:off x="5798273" y="2126697"/>
            <a:ext cx="5709534" cy="2314675"/>
          </a:xfrm>
          <a:prstGeom prst="rect">
            <a:avLst/>
          </a:prstGeom>
        </p:spPr>
      </p:pic>
    </p:spTree>
    <p:extLst>
      <p:ext uri="{BB962C8B-B14F-4D97-AF65-F5344CB8AC3E}">
        <p14:creationId xmlns:p14="http://schemas.microsoft.com/office/powerpoint/2010/main" val="85603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DA7B7-567E-450E-234F-6C0C96A8272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75805D6-8B50-9604-A10C-D89D96A9F776}"/>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US" b="1" dirty="0">
                <a:solidFill>
                  <a:srgbClr val="002060"/>
                </a:solidFill>
              </a:rPr>
              <a:t>Creating an Interactive Choropleth with Folium</a:t>
            </a:r>
            <a:endParaRPr lang="en-IN" sz="3600" b="1" dirty="0">
              <a:solidFill>
                <a:srgbClr val="002060"/>
              </a:solidFill>
            </a:endParaRPr>
          </a:p>
        </p:txBody>
      </p:sp>
      <p:sp>
        <p:nvSpPr>
          <p:cNvPr id="9" name="TextBox 8">
            <a:extLst>
              <a:ext uri="{FF2B5EF4-FFF2-40B4-BE49-F238E27FC236}">
                <a16:creationId xmlns:a16="http://schemas.microsoft.com/office/drawing/2014/main" id="{8CF37278-8337-0BC2-ABE0-0E94472E2270}"/>
              </a:ext>
            </a:extLst>
          </p:cNvPr>
          <p:cNvSpPr txBox="1"/>
          <p:nvPr/>
        </p:nvSpPr>
        <p:spPr>
          <a:xfrm>
            <a:off x="536162" y="1325563"/>
            <a:ext cx="5023718" cy="4401205"/>
          </a:xfrm>
          <a:prstGeom prst="rect">
            <a:avLst/>
          </a:prstGeom>
          <a:noFill/>
        </p:spPr>
        <p:txBody>
          <a:bodyPr wrap="square">
            <a:spAutoFit/>
          </a:bodyPr>
          <a:lstStyle/>
          <a:p>
            <a:r>
              <a:rPr lang="en-US" sz="2000" b="1" dirty="0">
                <a:latin typeface="Inter"/>
              </a:rPr>
              <a:t>Step 4 - Adding Interactivity and Saving</a:t>
            </a:r>
          </a:p>
          <a:p>
            <a:endParaRPr lang="en-US" sz="2000" b="1" dirty="0">
              <a:latin typeface="Inter"/>
            </a:endParaRPr>
          </a:p>
          <a:p>
            <a:r>
              <a:rPr lang="en-US" sz="2000" b="1" dirty="0">
                <a:latin typeface="Inter"/>
              </a:rPr>
              <a:t>Objective:</a:t>
            </a:r>
            <a:r>
              <a:rPr lang="en-US" sz="2000" dirty="0">
                <a:latin typeface="Inter"/>
              </a:rPr>
              <a:t> Add a layer control and save the final map to an HTML file that can be opened in a browser.</a:t>
            </a:r>
          </a:p>
          <a:p>
            <a:endParaRPr lang="en-US" sz="2000" dirty="0">
              <a:latin typeface="Inter"/>
            </a:endParaRPr>
          </a:p>
          <a:p>
            <a:r>
              <a:rPr lang="en-US" sz="2000" b="1" dirty="0">
                <a:latin typeface="Inter"/>
              </a:rPr>
              <a:t>Explanation:</a:t>
            </a:r>
            <a:endParaRPr lang="en-US" sz="2000" dirty="0">
              <a:latin typeface="Inter"/>
            </a:endParaRPr>
          </a:p>
          <a:p>
            <a:pPr lvl="1"/>
            <a:r>
              <a:rPr lang="en-US" sz="2000" dirty="0" err="1">
                <a:latin typeface="Inter"/>
              </a:rPr>
              <a:t>LayerControl</a:t>
            </a:r>
            <a:r>
              <a:rPr lang="en-US" sz="2000" dirty="0">
                <a:latin typeface="Inter"/>
              </a:rPr>
              <a:t> is essential if you have multiple layers (e.g., a choropleth and a set of markers). It creates the little checkbox panel in the corner of the map.</a:t>
            </a:r>
          </a:p>
          <a:p>
            <a:pPr lvl="1"/>
            <a:r>
              <a:rPr lang="en-US" sz="2000" dirty="0" err="1">
                <a:latin typeface="Inter"/>
              </a:rPr>
              <a:t>m.save</a:t>
            </a:r>
            <a:r>
              <a:rPr lang="en-US" sz="2000" dirty="0">
                <a:latin typeface="Inter"/>
              </a:rPr>
              <a:t>() writes all the necessary HTML, CSS, and JavaScript into a single, portable file.</a:t>
            </a:r>
          </a:p>
        </p:txBody>
      </p:sp>
      <p:pic>
        <p:nvPicPr>
          <p:cNvPr id="4" name="Picture 3">
            <a:extLst>
              <a:ext uri="{FF2B5EF4-FFF2-40B4-BE49-F238E27FC236}">
                <a16:creationId xmlns:a16="http://schemas.microsoft.com/office/drawing/2014/main" id="{918AA710-665B-66D8-7638-E831A128FF35}"/>
              </a:ext>
            </a:extLst>
          </p:cNvPr>
          <p:cNvPicPr>
            <a:picLocks noChangeAspect="1"/>
          </p:cNvPicPr>
          <p:nvPr/>
        </p:nvPicPr>
        <p:blipFill>
          <a:blip r:embed="rId2"/>
          <a:stretch>
            <a:fillRect/>
          </a:stretch>
        </p:blipFill>
        <p:spPr>
          <a:xfrm>
            <a:off x="5798273" y="2126697"/>
            <a:ext cx="5709534" cy="2314675"/>
          </a:xfrm>
          <a:prstGeom prst="rect">
            <a:avLst/>
          </a:prstGeom>
        </p:spPr>
      </p:pic>
    </p:spTree>
    <p:extLst>
      <p:ext uri="{BB962C8B-B14F-4D97-AF65-F5344CB8AC3E}">
        <p14:creationId xmlns:p14="http://schemas.microsoft.com/office/powerpoint/2010/main" val="34078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8832C-EFAD-36EC-A2D8-BFD0C8C244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DC4277A-7591-50EE-CD1B-44BF3ED57A0D}"/>
              </a:ext>
            </a:extLst>
          </p:cNvPr>
          <p:cNvSpPr>
            <a:spLocks noGrp="1"/>
          </p:cNvSpPr>
          <p:nvPr>
            <p:ph type="title"/>
          </p:nvPr>
        </p:nvSpPr>
        <p:spPr>
          <a:xfrm>
            <a:off x="420413" y="206733"/>
            <a:ext cx="10515600" cy="1325563"/>
          </a:xfrm>
        </p:spPr>
        <p:txBody>
          <a:bodyPr/>
          <a:lstStyle/>
          <a:p>
            <a:r>
              <a:rPr lang="en-IN" b="1" dirty="0">
                <a:solidFill>
                  <a:srgbClr val="002060"/>
                </a:solidFill>
              </a:rPr>
              <a:t>Learning Goals &amp; Objectives </a:t>
            </a:r>
            <a:endParaRPr lang="en-IN" dirty="0">
              <a:solidFill>
                <a:srgbClr val="002060"/>
              </a:solidFill>
            </a:endParaRPr>
          </a:p>
        </p:txBody>
      </p:sp>
      <p:sp>
        <p:nvSpPr>
          <p:cNvPr id="3" name="TextBox 2">
            <a:extLst>
              <a:ext uri="{FF2B5EF4-FFF2-40B4-BE49-F238E27FC236}">
                <a16:creationId xmlns:a16="http://schemas.microsoft.com/office/drawing/2014/main" id="{216C65DD-23DE-5AE1-D1F7-A8E49C148D4E}"/>
              </a:ext>
            </a:extLst>
          </p:cNvPr>
          <p:cNvSpPr txBox="1"/>
          <p:nvPr/>
        </p:nvSpPr>
        <p:spPr>
          <a:xfrm>
            <a:off x="369033" y="1412179"/>
            <a:ext cx="5199009" cy="4708981"/>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Inter"/>
              </a:rPr>
              <a:t>Objective 1 (Theory):</a:t>
            </a:r>
            <a:r>
              <a:rPr lang="en-US" sz="2000" dirty="0">
                <a:latin typeface="Inter"/>
              </a:rPr>
              <a:t> Understand the key principles of cartography and learn to choose the right map type for your data and message.</a:t>
            </a:r>
          </a:p>
          <a:p>
            <a:pPr marL="342900" indent="-342900">
              <a:buFont typeface="Arial" panose="020B0604020202020204" pitchFamily="34" charset="0"/>
              <a:buChar char="•"/>
            </a:pPr>
            <a:r>
              <a:rPr lang="en-US" sz="2000" b="1" dirty="0">
                <a:latin typeface="Inter"/>
              </a:rPr>
              <a:t>Objective 2 (Practical):</a:t>
            </a:r>
            <a:r>
              <a:rPr lang="en-US" sz="2000" dirty="0">
                <a:latin typeface="Inter"/>
              </a:rPr>
              <a:t> Gain proficiency in creating and styling thematic maps (e.g., choropleth, proportional symbol) in a standard GIS environment.</a:t>
            </a:r>
            <a:endParaRPr lang="en-IN" sz="2000" dirty="0">
              <a:latin typeface="Inter"/>
            </a:endParaRPr>
          </a:p>
          <a:p>
            <a:pPr marL="342900" indent="-342900">
              <a:buFont typeface="Arial" panose="020B0604020202020204" pitchFamily="34" charset="0"/>
              <a:buChar char="•"/>
            </a:pPr>
            <a:r>
              <a:rPr lang="en-US" sz="2000" b="1" dirty="0">
                <a:latin typeface="Inter"/>
              </a:rPr>
              <a:t>Objective 3 (Practical):</a:t>
            </a:r>
            <a:r>
              <a:rPr lang="en-US" sz="2000" dirty="0">
                <a:latin typeface="Inter"/>
              </a:rPr>
              <a:t> Learn to create publication-quality static maps programmatically using Python (</a:t>
            </a:r>
            <a:r>
              <a:rPr lang="en-US" sz="2000" dirty="0" err="1">
                <a:latin typeface="Inter"/>
              </a:rPr>
              <a:t>GeoPandas</a:t>
            </a:r>
            <a:r>
              <a:rPr lang="en-US" sz="2000" dirty="0">
                <a:latin typeface="Inter"/>
              </a:rPr>
              <a:t> &amp; Matplotlib).</a:t>
            </a:r>
          </a:p>
          <a:p>
            <a:pPr marL="342900" indent="-342900">
              <a:buFont typeface="Arial" panose="020B0604020202020204" pitchFamily="34" charset="0"/>
              <a:buChar char="•"/>
            </a:pPr>
            <a:r>
              <a:rPr lang="en-US" sz="2000" b="1" dirty="0">
                <a:latin typeface="Inter"/>
              </a:rPr>
              <a:t>Objective 4 (Application):</a:t>
            </a:r>
            <a:r>
              <a:rPr lang="en-US" sz="2000" dirty="0">
                <a:latin typeface="Inter"/>
              </a:rPr>
              <a:t> Develop skills to build interactive web maps with markers, popups, and layers using Python (Folium).</a:t>
            </a:r>
          </a:p>
        </p:txBody>
      </p:sp>
      <p:pic>
        <p:nvPicPr>
          <p:cNvPr id="3076" name="Picture 4">
            <a:extLst>
              <a:ext uri="{FF2B5EF4-FFF2-40B4-BE49-F238E27FC236}">
                <a16:creationId xmlns:a16="http://schemas.microsoft.com/office/drawing/2014/main" id="{530EB708-7EB3-BFED-DC0A-CBFA9AC7A7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7" t="40039" r="2936" b="20711"/>
          <a:stretch>
            <a:fillRect/>
          </a:stretch>
        </p:blipFill>
        <p:spPr bwMode="auto">
          <a:xfrm>
            <a:off x="5568042" y="2182571"/>
            <a:ext cx="6457950" cy="269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8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72CC-1B2B-BC45-A83F-A3CCCD0EA04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9B9D39D-7820-2B5C-1054-F372113CE2AC}"/>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US" b="1" dirty="0">
                <a:solidFill>
                  <a:srgbClr val="002060"/>
                </a:solidFill>
              </a:rPr>
              <a:t>Creating an Interactive Choropleth with Folium</a:t>
            </a:r>
            <a:endParaRPr lang="en-IN" sz="3600" b="1" dirty="0">
              <a:solidFill>
                <a:srgbClr val="002060"/>
              </a:solidFill>
            </a:endParaRPr>
          </a:p>
        </p:txBody>
      </p:sp>
      <p:sp>
        <p:nvSpPr>
          <p:cNvPr id="9" name="TextBox 8">
            <a:extLst>
              <a:ext uri="{FF2B5EF4-FFF2-40B4-BE49-F238E27FC236}">
                <a16:creationId xmlns:a16="http://schemas.microsoft.com/office/drawing/2014/main" id="{2FAC6C99-1C75-DCEF-853C-68D912E11B3C}"/>
              </a:ext>
            </a:extLst>
          </p:cNvPr>
          <p:cNvSpPr txBox="1"/>
          <p:nvPr/>
        </p:nvSpPr>
        <p:spPr>
          <a:xfrm>
            <a:off x="740267" y="1140897"/>
            <a:ext cx="5987103" cy="5078313"/>
          </a:xfrm>
          <a:prstGeom prst="rect">
            <a:avLst/>
          </a:prstGeom>
          <a:noFill/>
        </p:spPr>
        <p:txBody>
          <a:bodyPr wrap="square">
            <a:spAutoFit/>
          </a:bodyPr>
          <a:lstStyle/>
          <a:p>
            <a:r>
              <a:rPr lang="en-US" b="1" dirty="0"/>
              <a:t>Annotations on the Screenshot (using arrows/callout boxes):</a:t>
            </a:r>
            <a:endParaRPr lang="en-US" dirty="0"/>
          </a:p>
          <a:p>
            <a:pPr lvl="1"/>
            <a:r>
              <a:rPr lang="en-US" dirty="0"/>
              <a:t>Point an arrow to the </a:t>
            </a:r>
            <a:r>
              <a:rPr lang="en-US" b="1" dirty="0"/>
              <a:t>map legend</a:t>
            </a:r>
            <a:r>
              <a:rPr lang="en-US" dirty="0"/>
              <a:t> in the top right, showing the GDP color scale.</a:t>
            </a:r>
          </a:p>
          <a:p>
            <a:pPr lvl="1"/>
            <a:r>
              <a:rPr lang="en-US" dirty="0"/>
              <a:t>Show the mouse cursor hovering over a country (e.g., Brazil).</a:t>
            </a:r>
          </a:p>
          <a:p>
            <a:pPr lvl="1"/>
            <a:r>
              <a:rPr lang="en-US" dirty="0"/>
              <a:t>Point an arrow to the </a:t>
            </a:r>
            <a:r>
              <a:rPr lang="en-US" b="1" dirty="0"/>
              <a:t>layer control panel</a:t>
            </a:r>
            <a:r>
              <a:rPr lang="en-US" dirty="0"/>
              <a:t> in the top right.</a:t>
            </a:r>
          </a:p>
          <a:p>
            <a:pPr lvl="1"/>
            <a:r>
              <a:rPr lang="en-US" dirty="0"/>
              <a:t>(Optional but effective) Show a tooltip that appears on hover, displaying the country name and its GDP. </a:t>
            </a:r>
            <a:r>
              <a:rPr lang="en-US" i="1" dirty="0"/>
              <a:t>Note: Adding tooltips requires an extra </a:t>
            </a:r>
            <a:r>
              <a:rPr lang="en-US" i="1" dirty="0" err="1"/>
              <a:t>folium.GeoJsonTooltip</a:t>
            </a:r>
            <a:r>
              <a:rPr lang="en-US" i="1" dirty="0"/>
              <a:t> layer, which would be a great "advanced" addition to the code on the previous slide.</a:t>
            </a:r>
            <a:endParaRPr lang="en-US" dirty="0"/>
          </a:p>
          <a:p>
            <a:r>
              <a:rPr lang="en-US" b="1" dirty="0"/>
              <a:t>Summary Points:</a:t>
            </a:r>
            <a:endParaRPr lang="en-US" dirty="0"/>
          </a:p>
          <a:p>
            <a:pPr lvl="1"/>
            <a:r>
              <a:rPr lang="en-US" dirty="0"/>
              <a:t>The output is a single, self-contained HTML file.</a:t>
            </a:r>
          </a:p>
          <a:p>
            <a:pPr lvl="1"/>
            <a:r>
              <a:rPr lang="en-US" dirty="0"/>
              <a:t>Users can pan, zoom, and interact with the map.</a:t>
            </a:r>
          </a:p>
          <a:p>
            <a:pPr lvl="1"/>
            <a:r>
              <a:rPr lang="en-US" dirty="0"/>
              <a:t>The legend clearly communicates the meaning of the colors.</a:t>
            </a:r>
          </a:p>
          <a:p>
            <a:pPr lvl="1"/>
            <a:r>
              <a:rPr lang="en-US" dirty="0"/>
              <a:t>This visualization is ready to be embedded in a website or shared with colleagues.</a:t>
            </a:r>
          </a:p>
        </p:txBody>
      </p:sp>
      <p:pic>
        <p:nvPicPr>
          <p:cNvPr id="3" name="Picture 2">
            <a:extLst>
              <a:ext uri="{FF2B5EF4-FFF2-40B4-BE49-F238E27FC236}">
                <a16:creationId xmlns:a16="http://schemas.microsoft.com/office/drawing/2014/main" id="{AB6939C5-91E0-4A0D-0FFF-FEA8B033CB30}"/>
              </a:ext>
            </a:extLst>
          </p:cNvPr>
          <p:cNvPicPr>
            <a:picLocks noChangeAspect="1"/>
          </p:cNvPicPr>
          <p:nvPr/>
        </p:nvPicPr>
        <p:blipFill>
          <a:blip r:embed="rId2"/>
          <a:stretch>
            <a:fillRect/>
          </a:stretch>
        </p:blipFill>
        <p:spPr>
          <a:xfrm>
            <a:off x="7690757" y="1053194"/>
            <a:ext cx="3246626" cy="3562806"/>
          </a:xfrm>
          <a:prstGeom prst="rect">
            <a:avLst/>
          </a:prstGeom>
        </p:spPr>
      </p:pic>
      <p:pic>
        <p:nvPicPr>
          <p:cNvPr id="32772" name="Picture 4">
            <a:extLst>
              <a:ext uri="{FF2B5EF4-FFF2-40B4-BE49-F238E27FC236}">
                <a16:creationId xmlns:a16="http://schemas.microsoft.com/office/drawing/2014/main" id="{D62F0B4D-567A-BEDA-DD1F-C16BAFBB66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42" t="15357" r="13356" b="30119"/>
          <a:stretch>
            <a:fillRect/>
          </a:stretch>
        </p:blipFill>
        <p:spPr bwMode="auto">
          <a:xfrm>
            <a:off x="6920994" y="4616000"/>
            <a:ext cx="4664127" cy="193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148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0372F-0C7C-7619-1545-CDB777610CA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601A56-CA1D-DB61-5832-2DCE45C78B86}"/>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US" b="1" dirty="0">
                <a:solidFill>
                  <a:srgbClr val="002060"/>
                </a:solidFill>
              </a:rPr>
              <a:t> Application: Building a Real-Time Transit Map</a:t>
            </a:r>
            <a:endParaRPr lang="en-IN" sz="3600" b="1" dirty="0">
              <a:solidFill>
                <a:srgbClr val="002060"/>
              </a:solidFill>
            </a:endParaRPr>
          </a:p>
        </p:txBody>
      </p:sp>
      <p:pic>
        <p:nvPicPr>
          <p:cNvPr id="33794" name="Picture 2">
            <a:extLst>
              <a:ext uri="{FF2B5EF4-FFF2-40B4-BE49-F238E27FC236}">
                <a16:creationId xmlns:a16="http://schemas.microsoft.com/office/drawing/2014/main" id="{8B5E5228-BFCD-6706-A05F-79DDDAA365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3" t="14762" r="4127" b="7858"/>
          <a:stretch>
            <a:fillRect/>
          </a:stretch>
        </p:blipFill>
        <p:spPr bwMode="auto">
          <a:xfrm>
            <a:off x="2924174" y="1216477"/>
            <a:ext cx="6343651" cy="530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146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A985-3A2D-DE57-9C63-D65DBD8400E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7A8F24C-4C62-AF1C-6D65-AC41A2CB5CA7}"/>
              </a:ext>
            </a:extLst>
          </p:cNvPr>
          <p:cNvSpPr>
            <a:spLocks noGrp="1"/>
          </p:cNvSpPr>
          <p:nvPr>
            <p:ph type="title"/>
          </p:nvPr>
        </p:nvSpPr>
        <p:spPr>
          <a:xfrm>
            <a:off x="421862" y="0"/>
            <a:ext cx="11770138" cy="1325563"/>
          </a:xfrm>
        </p:spPr>
        <p:txBody>
          <a:bodyPr>
            <a:normAutofit/>
          </a:bodyPr>
          <a:lstStyle/>
          <a:p>
            <a:r>
              <a:rPr lang="en-US" sz="4000" b="1" dirty="0">
                <a:solidFill>
                  <a:srgbClr val="002060"/>
                </a:solidFill>
              </a:rPr>
              <a:t> </a:t>
            </a:r>
            <a:r>
              <a:rPr lang="en-US" b="1" dirty="0">
                <a:solidFill>
                  <a:srgbClr val="002060"/>
                </a:solidFill>
              </a:rPr>
              <a:t> </a:t>
            </a:r>
            <a:r>
              <a:rPr lang="en-IN" b="1" dirty="0">
                <a:solidFill>
                  <a:srgbClr val="002060"/>
                </a:solidFill>
              </a:rPr>
              <a:t>Key Takeaways</a:t>
            </a:r>
            <a:endParaRPr lang="en-IN" sz="3600" b="1" dirty="0">
              <a:solidFill>
                <a:srgbClr val="002060"/>
              </a:solidFill>
            </a:endParaRPr>
          </a:p>
        </p:txBody>
      </p:sp>
      <p:sp>
        <p:nvSpPr>
          <p:cNvPr id="2" name="TextBox 1">
            <a:extLst>
              <a:ext uri="{FF2B5EF4-FFF2-40B4-BE49-F238E27FC236}">
                <a16:creationId xmlns:a16="http://schemas.microsoft.com/office/drawing/2014/main" id="{3F82BB3F-6754-5F84-2B70-5557D2241265}"/>
              </a:ext>
            </a:extLst>
          </p:cNvPr>
          <p:cNvSpPr txBox="1"/>
          <p:nvPr/>
        </p:nvSpPr>
        <p:spPr>
          <a:xfrm>
            <a:off x="536161" y="1325563"/>
            <a:ext cx="9661032" cy="3046988"/>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Inter"/>
              </a:rPr>
              <a:t>Visualization is essential for exploration and communication in spatial analysis.</a:t>
            </a:r>
          </a:p>
          <a:p>
            <a:pPr marL="285750" indent="-285750">
              <a:buFont typeface="Arial" panose="020B0604020202020204" pitchFamily="34" charset="0"/>
              <a:buChar char="•"/>
            </a:pPr>
            <a:r>
              <a:rPr lang="en-US" sz="2400" dirty="0">
                <a:latin typeface="Inter"/>
              </a:rPr>
              <a:t>Always choose the right map type for your data (e.g., normalized choropleth, proportional symbol for counts, heatmap for density).</a:t>
            </a:r>
          </a:p>
          <a:p>
            <a:pPr marL="285750" indent="-285750">
              <a:buFont typeface="Arial" panose="020B0604020202020204" pitchFamily="34" charset="0"/>
              <a:buChar char="•"/>
            </a:pPr>
            <a:r>
              <a:rPr lang="en-US" sz="2400" dirty="0">
                <a:latin typeface="Inter"/>
              </a:rPr>
              <a:t>GIS tools are excellent for cartographic design and exploration.</a:t>
            </a:r>
          </a:p>
          <a:p>
            <a:pPr marL="285750" indent="-285750">
              <a:buFont typeface="Arial" panose="020B0604020202020204" pitchFamily="34" charset="0"/>
              <a:buChar char="•"/>
            </a:pPr>
            <a:r>
              <a:rPr lang="en-US" sz="2400" dirty="0">
                <a:latin typeface="Inter"/>
              </a:rPr>
              <a:t>Python provides a powerful, reproducible way to create both static and interactive maps that integrate directly with your machine learning workflow.</a:t>
            </a:r>
          </a:p>
        </p:txBody>
      </p:sp>
    </p:spTree>
    <p:extLst>
      <p:ext uri="{BB962C8B-B14F-4D97-AF65-F5344CB8AC3E}">
        <p14:creationId xmlns:p14="http://schemas.microsoft.com/office/powerpoint/2010/main" val="1820445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299" y="615763"/>
            <a:ext cx="4506595" cy="689610"/>
          </a:xfrm>
          <a:prstGeom prst="rect">
            <a:avLst/>
          </a:prstGeom>
        </p:spPr>
        <p:txBody>
          <a:bodyPr vert="horz" wrap="square" lIns="0" tIns="12700" rIns="0" bIns="0" rtlCol="0">
            <a:spAutoFit/>
          </a:bodyPr>
          <a:lstStyle/>
          <a:p>
            <a:pPr marL="12700">
              <a:lnSpc>
                <a:spcPct val="100000"/>
              </a:lnSpc>
              <a:spcBef>
                <a:spcPts val="100"/>
              </a:spcBef>
            </a:pPr>
            <a:r>
              <a:rPr lang="en-US" spc="-135" dirty="0">
                <a:solidFill>
                  <a:schemeClr val="tx1"/>
                </a:solidFill>
              </a:rPr>
              <a:t>Myself</a:t>
            </a:r>
          </a:p>
        </p:txBody>
      </p:sp>
      <p:grpSp>
        <p:nvGrpSpPr>
          <p:cNvPr id="4" name="Group 3"/>
          <p:cNvGrpSpPr/>
          <p:nvPr>
            <p:custDataLst>
              <p:tags r:id="rId1"/>
            </p:custDataLst>
          </p:nvPr>
        </p:nvGrpSpPr>
        <p:grpSpPr>
          <a:xfrm>
            <a:off x="228600" y="1993900"/>
            <a:ext cx="10130155" cy="4302125"/>
            <a:chOff x="600" y="1679"/>
            <a:chExt cx="12914" cy="5295"/>
          </a:xfrm>
        </p:grpSpPr>
        <p:sp>
          <p:nvSpPr>
            <p:cNvPr id="9" name="object 9"/>
            <p:cNvSpPr txBox="1"/>
            <p:nvPr>
              <p:custDataLst>
                <p:tags r:id="rId2"/>
              </p:custDataLst>
            </p:nvPr>
          </p:nvSpPr>
          <p:spPr>
            <a:xfrm>
              <a:off x="7258" y="1679"/>
              <a:ext cx="6256" cy="5295"/>
            </a:xfrm>
            <a:prstGeom prst="rect">
              <a:avLst/>
            </a:prstGeom>
          </p:spPr>
          <p:txBody>
            <a:bodyPr vert="horz" wrap="square" lIns="0" tIns="12700" rIns="0" bIns="0" rtlCol="0">
              <a:noAutofit/>
            </a:bodyPr>
            <a:lstStyle/>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rPr>
                <a:t>Dr. Giri Rajasekhar Gunnu</a:t>
              </a:r>
            </a:p>
            <a:p>
              <a:pPr marL="12700" marR="0" algn="l" rtl="0" eaLnBrk="1" fontAlgn="auto" latinLnBrk="0" hangingPunct="1">
                <a:lnSpc>
                  <a:spcPct val="100000"/>
                </a:lnSpc>
                <a:spcBef>
                  <a:spcPts val="100"/>
                </a:spcBef>
                <a:buClrTx/>
                <a:buSzTx/>
                <a:buFont typeface="Arial" panose="020B0604020202020204" pitchFamily="34" charset="0"/>
                <a:buNone/>
              </a:pP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sym typeface="+mn-ea"/>
                </a:rPr>
                <a:t>AI, Digital Twin &amp; Industry Solutions Specialist | Industry 4.0 Specialist | </a:t>
              </a:r>
              <a:r>
                <a:rPr kumimoji="0" lang="en-US" altLang="en-US" sz="2000" b="0" i="1" u="none" strike="noStrike" kern="0" cap="none" spc="0" normalizeH="0" baseline="0" noProof="1">
                  <a:solidFill>
                    <a:schemeClr val="tx1"/>
                  </a:solidFill>
                  <a:latin typeface="DejaVu Sans"/>
                  <a:ea typeface="Arial" panose="020B0604020202020204" pitchFamily="34" charset="0"/>
                  <a:cs typeface="DejaVu Sans"/>
                </a:rPr>
                <a:t>Predictive Solutions Expert |  Marine and Offshore Consultant</a:t>
              </a:r>
            </a:p>
            <a:p>
              <a:pPr marL="12700" marR="0" algn="l" rtl="0" eaLnBrk="1" fontAlgn="auto" latinLnBrk="0" hangingPunct="1">
                <a:lnSpc>
                  <a:spcPct val="100000"/>
                </a:lnSpc>
                <a:spcBef>
                  <a:spcPts val="100"/>
                </a:spcBef>
                <a:buClrTx/>
                <a:buSzTx/>
                <a:buFont typeface="Arial" panose="020B0604020202020204" pitchFamily="34" charset="0"/>
                <a:buNone/>
              </a:pPr>
              <a:r>
                <a:rPr lang="en-US" altLang="en-US" sz="2400" b="1" i="1" dirty="0">
                  <a:latin typeface="Calibri" panose="020F0502020204030204" charset="0"/>
                  <a:ea typeface="Malgun Gothic" panose="020B0503020000020004" pitchFamily="50" charset="-127"/>
                  <a:cs typeface="Calibri" panose="020F0502020204030204" charset="0"/>
                  <a:sym typeface="+mn-ea"/>
                </a:rPr>
                <a:t>Professor of Practice, Andhra University</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en-US" sz="2400" b="1" dirty="0">
                  <a:latin typeface="Calibri" panose="020F0502020204030204" charset="0"/>
                  <a:ea typeface="Malgun Gothic" panose="020B0503020000020004" pitchFamily="50" charset="-127"/>
                  <a:cs typeface="Calibri" panose="020F0502020204030204" charset="0"/>
                  <a:sym typeface="+mn-ea"/>
                </a:rPr>
                <a:t>  g.giri.iitm@gmail.com</a:t>
              </a:r>
            </a:p>
            <a:p>
              <a:pPr algn="l"/>
              <a:r>
                <a:rPr lang="zh-CN" altLang="en-US" sz="2400" b="1" dirty="0">
                  <a:latin typeface="Calibri" panose="020F0502020204030204" charset="0"/>
                  <a:ea typeface="Malgun Gothic" panose="020B0503020000020004" pitchFamily="50" charset="-127"/>
                  <a:cs typeface="Calibri" panose="020F0502020204030204" charset="0"/>
                  <a:sym typeface="+mn-ea"/>
                </a:rPr>
                <a:t>🔗</a:t>
              </a:r>
              <a:r>
                <a:rPr lang="en-US" altLang="zh-CN" sz="2400" b="1" dirty="0">
                  <a:latin typeface="Calibri" panose="020F0502020204030204" charset="0"/>
                  <a:ea typeface="Malgun Gothic" panose="020B0503020000020004" pitchFamily="50" charset="-127"/>
                  <a:cs typeface="Calibri" panose="020F0502020204030204" charset="0"/>
                  <a:sym typeface="+mn-ea"/>
                </a:rPr>
                <a:t>  </a:t>
              </a:r>
              <a:r>
                <a:rPr lang="en-US" altLang="en-US" sz="2400" b="1" dirty="0">
                  <a:latin typeface="Calibri" panose="020F0502020204030204" charset="0"/>
                  <a:ea typeface="Malgun Gothic" panose="020B0503020000020004" pitchFamily="50" charset="-127"/>
                  <a:cs typeface="Calibri" panose="020F0502020204030204" charset="0"/>
                  <a:sym typeface="+mn-ea"/>
                </a:rPr>
                <a:t>LinkedIn: girigunnu</a:t>
              </a:r>
            </a:p>
            <a:p>
              <a:pPr marL="12700" marR="0" algn="l" rtl="0" eaLnBrk="1" fontAlgn="auto" latinLnBrk="0" hangingPunct="1">
                <a:lnSpc>
                  <a:spcPct val="100000"/>
                </a:lnSpc>
                <a:spcBef>
                  <a:spcPts val="100"/>
                </a:spcBef>
                <a:buClrTx/>
                <a:buSzTx/>
                <a:buFont typeface="Arial" panose="020B0604020202020204" pitchFamily="34" charset="0"/>
                <a:buNone/>
              </a:pPr>
              <a:endParaRPr kumimoji="0" lang="en-US" altLang="en-US" sz="2400" b="0" i="0" u="none" strike="noStrike" kern="0" cap="none" spc="0" normalizeH="0" baseline="0" noProof="1">
                <a:solidFill>
                  <a:schemeClr val="tx1"/>
                </a:solidFill>
                <a:latin typeface="DejaVu Sans"/>
                <a:ea typeface="Arial" panose="020B0604020202020204" pitchFamily="34" charset="0"/>
                <a:cs typeface="DejaVu Sans"/>
              </a:endParaRPr>
            </a:p>
          </p:txBody>
        </p:sp>
        <p:pic>
          <p:nvPicPr>
            <p:cNvPr id="3" name="Picture 2" descr="Photo_Dr_Giri_(1)[1]"/>
            <p:cNvPicPr>
              <a:picLocks noChangeAspect="1"/>
            </p:cNvPicPr>
            <p:nvPr>
              <p:custDataLst>
                <p:tags r:id="rId3"/>
              </p:custDataLst>
            </p:nvPr>
          </p:nvPicPr>
          <p:blipFill>
            <a:blip r:embed="rId5"/>
            <a:stretch>
              <a:fillRect/>
            </a:stretch>
          </p:blipFill>
          <p:spPr>
            <a:xfrm>
              <a:off x="600" y="1679"/>
              <a:ext cx="5489" cy="5163"/>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9" name="object 8"/>
          <p:cNvSpPr txBox="1"/>
          <p:nvPr/>
        </p:nvSpPr>
        <p:spPr>
          <a:xfrm>
            <a:off x="5105400" y="1386205"/>
            <a:ext cx="1769110" cy="808990"/>
          </a:xfrm>
          <a:prstGeom prst="rect">
            <a:avLst/>
          </a:prstGeom>
        </p:spPr>
        <p:txBody>
          <a:bodyPr vert="horz" wrap="square" lIns="0" tIns="16510" rIns="0" bIns="0" rtlCol="0">
            <a:spAutoFit/>
          </a:bodyPr>
          <a:lstStyle/>
          <a:p>
            <a:pPr marL="12700">
              <a:lnSpc>
                <a:spcPct val="100000"/>
              </a:lnSpc>
              <a:spcBef>
                <a:spcPts val="130"/>
              </a:spcBef>
            </a:pPr>
            <a:r>
              <a:rPr sz="5150" b="1" spc="-220" dirty="0">
                <a:solidFill>
                  <a:schemeClr val="tx1"/>
                </a:solidFill>
                <a:latin typeface="Roboto"/>
                <a:cs typeface="Roboto"/>
              </a:rPr>
              <a:t>Q&amp;A</a:t>
            </a:r>
          </a:p>
        </p:txBody>
      </p:sp>
      <p:sp>
        <p:nvSpPr>
          <p:cNvPr id="10" name="object 10"/>
          <p:cNvSpPr/>
          <p:nvPr/>
        </p:nvSpPr>
        <p:spPr>
          <a:xfrm>
            <a:off x="5304155" y="2298700"/>
            <a:ext cx="1181100" cy="1130300"/>
          </a:xfrm>
          <a:custGeom>
            <a:avLst/>
            <a:gdLst/>
            <a:ahLst/>
            <a:cxnLst/>
            <a:rect l="l" t="t" r="r" b="b"/>
            <a:pathLst>
              <a:path w="762000" h="760729">
                <a:moveTo>
                  <a:pt x="408910" y="760729"/>
                </a:moveTo>
                <a:lnTo>
                  <a:pt x="352860" y="760729"/>
                </a:lnTo>
                <a:lnTo>
                  <a:pt x="306555" y="754379"/>
                </a:lnTo>
                <a:lnTo>
                  <a:pt x="288309" y="749299"/>
                </a:lnTo>
                <a:lnTo>
                  <a:pt x="279270" y="748029"/>
                </a:lnTo>
                <a:lnTo>
                  <a:pt x="270286" y="744219"/>
                </a:lnTo>
                <a:lnTo>
                  <a:pt x="252530" y="739139"/>
                </a:lnTo>
                <a:lnTo>
                  <a:pt x="243767" y="735329"/>
                </a:lnTo>
                <a:lnTo>
                  <a:pt x="235082" y="732789"/>
                </a:lnTo>
                <a:lnTo>
                  <a:pt x="217986" y="725169"/>
                </a:lnTo>
                <a:lnTo>
                  <a:pt x="209585" y="720089"/>
                </a:lnTo>
                <a:lnTo>
                  <a:pt x="201283" y="716279"/>
                </a:lnTo>
                <a:lnTo>
                  <a:pt x="193088" y="711199"/>
                </a:lnTo>
                <a:lnTo>
                  <a:pt x="185012" y="707389"/>
                </a:lnTo>
                <a:lnTo>
                  <a:pt x="169213" y="697229"/>
                </a:lnTo>
                <a:lnTo>
                  <a:pt x="161499" y="692149"/>
                </a:lnTo>
                <a:lnTo>
                  <a:pt x="153923" y="685799"/>
                </a:lnTo>
                <a:lnTo>
                  <a:pt x="146484" y="680719"/>
                </a:lnTo>
                <a:lnTo>
                  <a:pt x="139181" y="674369"/>
                </a:lnTo>
                <a:lnTo>
                  <a:pt x="132024" y="669289"/>
                </a:lnTo>
                <a:lnTo>
                  <a:pt x="125021" y="662939"/>
                </a:lnTo>
                <a:lnTo>
                  <a:pt x="118172" y="656589"/>
                </a:lnTo>
                <a:lnTo>
                  <a:pt x="111477" y="650239"/>
                </a:lnTo>
                <a:lnTo>
                  <a:pt x="104945" y="642619"/>
                </a:lnTo>
                <a:lnTo>
                  <a:pt x="98582" y="636269"/>
                </a:lnTo>
                <a:lnTo>
                  <a:pt x="92390" y="628649"/>
                </a:lnTo>
                <a:lnTo>
                  <a:pt x="86368" y="622299"/>
                </a:lnTo>
                <a:lnTo>
                  <a:pt x="80523" y="614679"/>
                </a:lnTo>
                <a:lnTo>
                  <a:pt x="54090" y="576579"/>
                </a:lnTo>
                <a:lnTo>
                  <a:pt x="49383" y="567689"/>
                </a:lnTo>
                <a:lnTo>
                  <a:pt x="44873" y="560069"/>
                </a:lnTo>
                <a:lnTo>
                  <a:pt x="40565" y="551179"/>
                </a:lnTo>
                <a:lnTo>
                  <a:pt x="36465" y="543559"/>
                </a:lnTo>
                <a:lnTo>
                  <a:pt x="32572" y="534669"/>
                </a:lnTo>
                <a:lnTo>
                  <a:pt x="28887" y="525779"/>
                </a:lnTo>
                <a:lnTo>
                  <a:pt x="25413" y="516889"/>
                </a:lnTo>
                <a:lnTo>
                  <a:pt x="22156" y="507999"/>
                </a:lnTo>
                <a:lnTo>
                  <a:pt x="19115" y="500379"/>
                </a:lnTo>
                <a:lnTo>
                  <a:pt x="16291" y="490219"/>
                </a:lnTo>
                <a:lnTo>
                  <a:pt x="13685" y="481329"/>
                </a:lnTo>
                <a:lnTo>
                  <a:pt x="11303" y="472439"/>
                </a:lnTo>
                <a:lnTo>
                  <a:pt x="2750" y="426719"/>
                </a:lnTo>
                <a:lnTo>
                  <a:pt x="0" y="370839"/>
                </a:lnTo>
                <a:lnTo>
                  <a:pt x="196" y="365759"/>
                </a:lnTo>
                <a:lnTo>
                  <a:pt x="294" y="363219"/>
                </a:lnTo>
                <a:lnTo>
                  <a:pt x="343" y="361949"/>
                </a:lnTo>
                <a:lnTo>
                  <a:pt x="4008" y="323849"/>
                </a:lnTo>
                <a:lnTo>
                  <a:pt x="11303" y="288289"/>
                </a:lnTo>
                <a:lnTo>
                  <a:pt x="13685" y="278129"/>
                </a:lnTo>
                <a:lnTo>
                  <a:pt x="28887" y="234949"/>
                </a:lnTo>
                <a:lnTo>
                  <a:pt x="32572" y="226059"/>
                </a:lnTo>
                <a:lnTo>
                  <a:pt x="36465" y="217169"/>
                </a:lnTo>
                <a:lnTo>
                  <a:pt x="40565" y="209549"/>
                </a:lnTo>
                <a:lnTo>
                  <a:pt x="44873" y="200659"/>
                </a:lnTo>
                <a:lnTo>
                  <a:pt x="49383" y="193039"/>
                </a:lnTo>
                <a:lnTo>
                  <a:pt x="54090" y="184149"/>
                </a:lnTo>
                <a:lnTo>
                  <a:pt x="58994" y="176529"/>
                </a:lnTo>
                <a:lnTo>
                  <a:pt x="86368" y="138429"/>
                </a:lnTo>
                <a:lnTo>
                  <a:pt x="104945" y="118109"/>
                </a:lnTo>
                <a:lnTo>
                  <a:pt x="111477" y="110489"/>
                </a:lnTo>
                <a:lnTo>
                  <a:pt x="118172" y="104139"/>
                </a:lnTo>
                <a:lnTo>
                  <a:pt x="125021" y="97789"/>
                </a:lnTo>
                <a:lnTo>
                  <a:pt x="132024" y="91439"/>
                </a:lnTo>
                <a:lnTo>
                  <a:pt x="139181" y="86359"/>
                </a:lnTo>
                <a:lnTo>
                  <a:pt x="146484" y="80009"/>
                </a:lnTo>
                <a:lnTo>
                  <a:pt x="193088" y="48259"/>
                </a:lnTo>
                <a:lnTo>
                  <a:pt x="201283" y="44449"/>
                </a:lnTo>
                <a:lnTo>
                  <a:pt x="209585" y="39369"/>
                </a:lnTo>
                <a:lnTo>
                  <a:pt x="235082" y="27939"/>
                </a:lnTo>
                <a:lnTo>
                  <a:pt x="243767" y="25399"/>
                </a:lnTo>
                <a:lnTo>
                  <a:pt x="252530" y="21589"/>
                </a:lnTo>
                <a:lnTo>
                  <a:pt x="261369" y="19049"/>
                </a:lnTo>
                <a:lnTo>
                  <a:pt x="270286" y="15239"/>
                </a:lnTo>
                <a:lnTo>
                  <a:pt x="288309" y="10159"/>
                </a:lnTo>
                <a:lnTo>
                  <a:pt x="297404" y="8889"/>
                </a:lnTo>
                <a:lnTo>
                  <a:pt x="306555" y="6349"/>
                </a:lnTo>
                <a:lnTo>
                  <a:pt x="352860" y="0"/>
                </a:lnTo>
                <a:lnTo>
                  <a:pt x="408910" y="0"/>
                </a:lnTo>
                <a:lnTo>
                  <a:pt x="455214" y="6349"/>
                </a:lnTo>
                <a:lnTo>
                  <a:pt x="464365" y="8889"/>
                </a:lnTo>
                <a:lnTo>
                  <a:pt x="473460" y="10159"/>
                </a:lnTo>
                <a:lnTo>
                  <a:pt x="491483" y="15239"/>
                </a:lnTo>
                <a:lnTo>
                  <a:pt x="500400" y="19049"/>
                </a:lnTo>
                <a:lnTo>
                  <a:pt x="509240" y="21589"/>
                </a:lnTo>
                <a:lnTo>
                  <a:pt x="518002" y="25399"/>
                </a:lnTo>
                <a:lnTo>
                  <a:pt x="526687" y="27939"/>
                </a:lnTo>
                <a:lnTo>
                  <a:pt x="552184" y="39369"/>
                </a:lnTo>
                <a:lnTo>
                  <a:pt x="560487" y="44449"/>
                </a:lnTo>
                <a:lnTo>
                  <a:pt x="568682" y="48259"/>
                </a:lnTo>
                <a:lnTo>
                  <a:pt x="584717" y="58419"/>
                </a:lnTo>
                <a:lnTo>
                  <a:pt x="622589" y="86359"/>
                </a:lnTo>
                <a:lnTo>
                  <a:pt x="629746" y="91439"/>
                </a:lnTo>
                <a:lnTo>
                  <a:pt x="636749" y="97789"/>
                </a:lnTo>
                <a:lnTo>
                  <a:pt x="643598" y="104139"/>
                </a:lnTo>
                <a:lnTo>
                  <a:pt x="650292" y="110489"/>
                </a:lnTo>
                <a:lnTo>
                  <a:pt x="656825" y="118109"/>
                </a:lnTo>
                <a:lnTo>
                  <a:pt x="663187" y="124459"/>
                </a:lnTo>
                <a:lnTo>
                  <a:pt x="692383" y="161289"/>
                </a:lnTo>
                <a:lnTo>
                  <a:pt x="710369" y="189229"/>
                </a:lnTo>
                <a:lnTo>
                  <a:pt x="331176" y="189229"/>
                </a:lnTo>
                <a:lnTo>
                  <a:pt x="305671" y="194309"/>
                </a:lnTo>
                <a:lnTo>
                  <a:pt x="283068" y="204469"/>
                </a:lnTo>
                <a:lnTo>
                  <a:pt x="264873" y="222249"/>
                </a:lnTo>
                <a:lnTo>
                  <a:pt x="252628" y="245047"/>
                </a:lnTo>
                <a:lnTo>
                  <a:pt x="252758" y="245047"/>
                </a:lnTo>
                <a:lnTo>
                  <a:pt x="252148" y="247649"/>
                </a:lnTo>
                <a:lnTo>
                  <a:pt x="261776" y="285749"/>
                </a:lnTo>
                <a:lnTo>
                  <a:pt x="287858" y="294639"/>
                </a:lnTo>
                <a:lnTo>
                  <a:pt x="438977" y="294639"/>
                </a:lnTo>
                <a:lnTo>
                  <a:pt x="436100" y="299719"/>
                </a:lnTo>
                <a:lnTo>
                  <a:pt x="363174" y="341629"/>
                </a:lnTo>
                <a:lnTo>
                  <a:pt x="345166" y="372109"/>
                </a:lnTo>
                <a:lnTo>
                  <a:pt x="345166" y="392429"/>
                </a:lnTo>
                <a:lnTo>
                  <a:pt x="347964" y="406399"/>
                </a:lnTo>
                <a:lnTo>
                  <a:pt x="355603" y="417829"/>
                </a:lnTo>
                <a:lnTo>
                  <a:pt x="366953" y="425449"/>
                </a:lnTo>
                <a:lnTo>
                  <a:pt x="380885" y="427989"/>
                </a:lnTo>
                <a:lnTo>
                  <a:pt x="758840" y="427989"/>
                </a:lnTo>
                <a:lnTo>
                  <a:pt x="757761" y="435609"/>
                </a:lnTo>
                <a:lnTo>
                  <a:pt x="749786" y="474979"/>
                </a:lnTo>
                <a:lnTo>
                  <a:pt x="374569" y="474979"/>
                </a:lnTo>
                <a:lnTo>
                  <a:pt x="368494" y="476249"/>
                </a:lnTo>
                <a:lnTo>
                  <a:pt x="334468" y="510539"/>
                </a:lnTo>
                <a:lnTo>
                  <a:pt x="333260" y="516889"/>
                </a:lnTo>
                <a:lnTo>
                  <a:pt x="333260" y="529589"/>
                </a:lnTo>
                <a:lnTo>
                  <a:pt x="356825" y="565149"/>
                </a:lnTo>
                <a:lnTo>
                  <a:pt x="374569" y="570229"/>
                </a:lnTo>
                <a:lnTo>
                  <a:pt x="711042" y="570229"/>
                </a:lnTo>
                <a:lnTo>
                  <a:pt x="707680" y="576579"/>
                </a:lnTo>
                <a:lnTo>
                  <a:pt x="681247" y="614679"/>
                </a:lnTo>
                <a:lnTo>
                  <a:pt x="669380" y="628649"/>
                </a:lnTo>
                <a:lnTo>
                  <a:pt x="663187" y="636269"/>
                </a:lnTo>
                <a:lnTo>
                  <a:pt x="656825" y="642619"/>
                </a:lnTo>
                <a:lnTo>
                  <a:pt x="650292" y="650239"/>
                </a:lnTo>
                <a:lnTo>
                  <a:pt x="643598" y="656589"/>
                </a:lnTo>
                <a:lnTo>
                  <a:pt x="636749" y="662939"/>
                </a:lnTo>
                <a:lnTo>
                  <a:pt x="629746" y="669289"/>
                </a:lnTo>
                <a:lnTo>
                  <a:pt x="622589" y="674369"/>
                </a:lnTo>
                <a:lnTo>
                  <a:pt x="615286" y="680719"/>
                </a:lnTo>
                <a:lnTo>
                  <a:pt x="607846" y="685799"/>
                </a:lnTo>
                <a:lnTo>
                  <a:pt x="600270" y="692149"/>
                </a:lnTo>
                <a:lnTo>
                  <a:pt x="592557" y="697229"/>
                </a:lnTo>
                <a:lnTo>
                  <a:pt x="576758" y="707389"/>
                </a:lnTo>
                <a:lnTo>
                  <a:pt x="568682" y="711199"/>
                </a:lnTo>
                <a:lnTo>
                  <a:pt x="560487" y="716279"/>
                </a:lnTo>
                <a:lnTo>
                  <a:pt x="552184" y="720089"/>
                </a:lnTo>
                <a:lnTo>
                  <a:pt x="543783" y="725169"/>
                </a:lnTo>
                <a:lnTo>
                  <a:pt x="526687" y="732789"/>
                </a:lnTo>
                <a:lnTo>
                  <a:pt x="518002" y="735329"/>
                </a:lnTo>
                <a:lnTo>
                  <a:pt x="509240" y="739139"/>
                </a:lnTo>
                <a:lnTo>
                  <a:pt x="491483" y="744219"/>
                </a:lnTo>
                <a:lnTo>
                  <a:pt x="482500" y="748029"/>
                </a:lnTo>
                <a:lnTo>
                  <a:pt x="473460" y="749299"/>
                </a:lnTo>
                <a:lnTo>
                  <a:pt x="455214" y="754379"/>
                </a:lnTo>
                <a:lnTo>
                  <a:pt x="408910" y="760729"/>
                </a:lnTo>
                <a:close/>
              </a:path>
              <a:path w="762000" h="760729">
                <a:moveTo>
                  <a:pt x="758840" y="427989"/>
                </a:moveTo>
                <a:lnTo>
                  <a:pt x="380885" y="427989"/>
                </a:lnTo>
                <a:lnTo>
                  <a:pt x="394649" y="425449"/>
                </a:lnTo>
                <a:lnTo>
                  <a:pt x="405944" y="417829"/>
                </a:lnTo>
                <a:lnTo>
                  <a:pt x="413639" y="406399"/>
                </a:lnTo>
                <a:lnTo>
                  <a:pt x="416604" y="392429"/>
                </a:lnTo>
                <a:lnTo>
                  <a:pt x="464675" y="365759"/>
                </a:lnTo>
                <a:lnTo>
                  <a:pt x="484353" y="350519"/>
                </a:lnTo>
                <a:lnTo>
                  <a:pt x="499203" y="330199"/>
                </a:lnTo>
                <a:lnTo>
                  <a:pt x="508584" y="308609"/>
                </a:lnTo>
                <a:lnTo>
                  <a:pt x="511854" y="283209"/>
                </a:lnTo>
                <a:lnTo>
                  <a:pt x="504484" y="247649"/>
                </a:lnTo>
                <a:lnTo>
                  <a:pt x="484376" y="217169"/>
                </a:lnTo>
                <a:lnTo>
                  <a:pt x="454529" y="196849"/>
                </a:lnTo>
                <a:lnTo>
                  <a:pt x="417943" y="189229"/>
                </a:lnTo>
                <a:lnTo>
                  <a:pt x="710369" y="189229"/>
                </a:lnTo>
                <a:lnTo>
                  <a:pt x="712387" y="193039"/>
                </a:lnTo>
                <a:lnTo>
                  <a:pt x="716897" y="200659"/>
                </a:lnTo>
                <a:lnTo>
                  <a:pt x="721205" y="209549"/>
                </a:lnTo>
                <a:lnTo>
                  <a:pt x="725305" y="217169"/>
                </a:lnTo>
                <a:lnTo>
                  <a:pt x="729198" y="226059"/>
                </a:lnTo>
                <a:lnTo>
                  <a:pt x="732883" y="234949"/>
                </a:lnTo>
                <a:lnTo>
                  <a:pt x="736356" y="242569"/>
                </a:lnTo>
                <a:lnTo>
                  <a:pt x="750467" y="288289"/>
                </a:lnTo>
                <a:lnTo>
                  <a:pt x="752627" y="297179"/>
                </a:lnTo>
                <a:lnTo>
                  <a:pt x="760050" y="342899"/>
                </a:lnTo>
                <a:lnTo>
                  <a:pt x="760738" y="350519"/>
                </a:lnTo>
                <a:lnTo>
                  <a:pt x="760853" y="351789"/>
                </a:lnTo>
                <a:lnTo>
                  <a:pt x="761426" y="361949"/>
                </a:lnTo>
                <a:lnTo>
                  <a:pt x="761770" y="370839"/>
                </a:lnTo>
                <a:lnTo>
                  <a:pt x="761672" y="392429"/>
                </a:lnTo>
                <a:lnTo>
                  <a:pt x="759019" y="426719"/>
                </a:lnTo>
                <a:lnTo>
                  <a:pt x="758840" y="427989"/>
                </a:lnTo>
                <a:close/>
              </a:path>
              <a:path w="762000" h="760729">
                <a:moveTo>
                  <a:pt x="252758" y="245047"/>
                </a:moveTo>
                <a:lnTo>
                  <a:pt x="252628" y="245047"/>
                </a:lnTo>
                <a:lnTo>
                  <a:pt x="252859" y="244618"/>
                </a:lnTo>
                <a:lnTo>
                  <a:pt x="252758" y="245047"/>
                </a:lnTo>
                <a:close/>
              </a:path>
              <a:path w="762000" h="760729">
                <a:moveTo>
                  <a:pt x="438977" y="294639"/>
                </a:moveTo>
                <a:lnTo>
                  <a:pt x="287858" y="294639"/>
                </a:lnTo>
                <a:lnTo>
                  <a:pt x="301113" y="290829"/>
                </a:lnTo>
                <a:lnTo>
                  <a:pt x="312136" y="283209"/>
                </a:lnTo>
                <a:lnTo>
                  <a:pt x="319419" y="270509"/>
                </a:lnTo>
                <a:lnTo>
                  <a:pt x="320014" y="269239"/>
                </a:lnTo>
                <a:lnTo>
                  <a:pt x="321651" y="264159"/>
                </a:lnTo>
                <a:lnTo>
                  <a:pt x="326116" y="261619"/>
                </a:lnTo>
                <a:lnTo>
                  <a:pt x="417943" y="261619"/>
                </a:lnTo>
                <a:lnTo>
                  <a:pt x="426666" y="262889"/>
                </a:lnTo>
                <a:lnTo>
                  <a:pt x="433812" y="267969"/>
                </a:lnTo>
                <a:lnTo>
                  <a:pt x="438642" y="275589"/>
                </a:lnTo>
                <a:lnTo>
                  <a:pt x="440416" y="283209"/>
                </a:lnTo>
                <a:lnTo>
                  <a:pt x="440416" y="292099"/>
                </a:lnTo>
                <a:lnTo>
                  <a:pt x="438977" y="294639"/>
                </a:lnTo>
                <a:close/>
              </a:path>
              <a:path w="762000" h="760729">
                <a:moveTo>
                  <a:pt x="711042" y="570229"/>
                </a:moveTo>
                <a:lnTo>
                  <a:pt x="387200" y="570229"/>
                </a:lnTo>
                <a:lnTo>
                  <a:pt x="393275" y="568959"/>
                </a:lnTo>
                <a:lnTo>
                  <a:pt x="404945" y="565149"/>
                </a:lnTo>
                <a:lnTo>
                  <a:pt x="428510" y="529589"/>
                </a:lnTo>
                <a:lnTo>
                  <a:pt x="428510" y="516889"/>
                </a:lnTo>
                <a:lnTo>
                  <a:pt x="404945" y="481329"/>
                </a:lnTo>
                <a:lnTo>
                  <a:pt x="387200" y="474979"/>
                </a:lnTo>
                <a:lnTo>
                  <a:pt x="749786" y="474979"/>
                </a:lnTo>
                <a:lnTo>
                  <a:pt x="748084" y="481329"/>
                </a:lnTo>
                <a:lnTo>
                  <a:pt x="745479" y="490219"/>
                </a:lnTo>
                <a:lnTo>
                  <a:pt x="742654" y="500379"/>
                </a:lnTo>
                <a:lnTo>
                  <a:pt x="739613" y="507999"/>
                </a:lnTo>
                <a:lnTo>
                  <a:pt x="736356" y="516889"/>
                </a:lnTo>
                <a:lnTo>
                  <a:pt x="732883" y="525779"/>
                </a:lnTo>
                <a:lnTo>
                  <a:pt x="729198" y="534669"/>
                </a:lnTo>
                <a:lnTo>
                  <a:pt x="725305" y="543559"/>
                </a:lnTo>
                <a:lnTo>
                  <a:pt x="721205" y="551179"/>
                </a:lnTo>
                <a:lnTo>
                  <a:pt x="716897" y="560069"/>
                </a:lnTo>
                <a:lnTo>
                  <a:pt x="712387" y="567689"/>
                </a:lnTo>
                <a:lnTo>
                  <a:pt x="711042" y="570229"/>
                </a:lnTo>
                <a:close/>
              </a:path>
            </a:pathLst>
          </a:custGeom>
          <a:solidFill>
            <a:srgbClr val="4D87C3"/>
          </a:solidFill>
        </p:spPr>
        <p:txBody>
          <a:bodyPr wrap="square" lIns="0" tIns="0" rIns="0" bIns="0" rtlCol="0"/>
          <a:lstStyle/>
          <a:p>
            <a:endParaRPr/>
          </a:p>
        </p:txBody>
      </p:sp>
      <p:sp>
        <p:nvSpPr>
          <p:cNvPr id="12" name="object 12"/>
          <p:cNvSpPr txBox="1"/>
          <p:nvPr/>
        </p:nvSpPr>
        <p:spPr>
          <a:xfrm>
            <a:off x="2726332" y="3654044"/>
            <a:ext cx="6739255" cy="1277620"/>
          </a:xfrm>
          <a:prstGeom prst="rect">
            <a:avLst/>
          </a:prstGeom>
        </p:spPr>
        <p:txBody>
          <a:bodyPr vert="horz" wrap="square" lIns="0" tIns="12700" rIns="0" bIns="0" rtlCol="0">
            <a:spAutoFit/>
          </a:bodyPr>
          <a:lstStyle/>
          <a:p>
            <a:pPr algn="ctr">
              <a:lnSpc>
                <a:spcPct val="100000"/>
              </a:lnSpc>
              <a:spcBef>
                <a:spcPts val="100"/>
              </a:spcBef>
            </a:pPr>
            <a:r>
              <a:rPr lang="en-US" sz="2400" spc="-155" dirty="0">
                <a:solidFill>
                  <a:schemeClr val="tx1"/>
                </a:solidFill>
                <a:latin typeface="Roboto"/>
                <a:cs typeface="Roboto"/>
              </a:rPr>
              <a:t>W</a:t>
            </a:r>
            <a:r>
              <a:rPr sz="2400" spc="-155" dirty="0">
                <a:solidFill>
                  <a:schemeClr val="tx1"/>
                </a:solidFill>
                <a:latin typeface="Roboto"/>
                <a:cs typeface="Roboto"/>
              </a:rPr>
              <a:t>elcome</a:t>
            </a:r>
            <a:r>
              <a:rPr sz="2400" spc="-25" dirty="0">
                <a:solidFill>
                  <a:schemeClr val="tx1"/>
                </a:solidFill>
                <a:latin typeface="Roboto"/>
                <a:cs typeface="Roboto"/>
              </a:rPr>
              <a:t> </a:t>
            </a:r>
            <a:r>
              <a:rPr sz="2400" spc="-135" dirty="0">
                <a:solidFill>
                  <a:schemeClr val="tx1"/>
                </a:solidFill>
                <a:latin typeface="Roboto"/>
                <a:cs typeface="Roboto"/>
              </a:rPr>
              <a:t>your</a:t>
            </a:r>
            <a:r>
              <a:rPr sz="2400" spc="-25" dirty="0">
                <a:solidFill>
                  <a:schemeClr val="tx1"/>
                </a:solidFill>
                <a:latin typeface="Roboto"/>
                <a:cs typeface="Roboto"/>
              </a:rPr>
              <a:t> </a:t>
            </a:r>
            <a:r>
              <a:rPr sz="2400" spc="-135" dirty="0">
                <a:solidFill>
                  <a:schemeClr val="tx1"/>
                </a:solidFill>
                <a:latin typeface="Roboto"/>
                <a:cs typeface="Roboto"/>
              </a:rPr>
              <a:t>questions</a:t>
            </a:r>
            <a:r>
              <a:rPr sz="2400" spc="-25" dirty="0">
                <a:solidFill>
                  <a:schemeClr val="tx1"/>
                </a:solidFill>
                <a:latin typeface="Roboto"/>
                <a:cs typeface="Roboto"/>
              </a:rPr>
              <a:t> </a:t>
            </a:r>
            <a:r>
              <a:rPr sz="2400" spc="-150" dirty="0">
                <a:solidFill>
                  <a:schemeClr val="tx1"/>
                </a:solidFill>
                <a:latin typeface="Roboto"/>
                <a:cs typeface="Roboto"/>
              </a:rPr>
              <a:t>and</a:t>
            </a:r>
            <a:r>
              <a:rPr sz="2400" spc="-25" dirty="0">
                <a:solidFill>
                  <a:schemeClr val="tx1"/>
                </a:solidFill>
                <a:latin typeface="Roboto"/>
                <a:cs typeface="Roboto"/>
              </a:rPr>
              <a:t> </a:t>
            </a:r>
            <a:r>
              <a:rPr sz="2400" spc="-125" dirty="0">
                <a:solidFill>
                  <a:schemeClr val="tx1"/>
                </a:solidFill>
                <a:latin typeface="Roboto"/>
                <a:cs typeface="Roboto"/>
              </a:rPr>
              <a:t>insights</a:t>
            </a:r>
            <a:r>
              <a:rPr sz="2400" spc="-25" dirty="0">
                <a:solidFill>
                  <a:schemeClr val="tx1"/>
                </a:solidFill>
                <a:latin typeface="Roboto"/>
                <a:cs typeface="Roboto"/>
              </a:rPr>
              <a:t> </a:t>
            </a:r>
            <a:r>
              <a:rPr sz="2400" spc="-150" dirty="0">
                <a:solidFill>
                  <a:schemeClr val="tx1"/>
                </a:solidFill>
                <a:latin typeface="Roboto"/>
                <a:cs typeface="Roboto"/>
              </a:rPr>
              <a:t>from</a:t>
            </a:r>
            <a:r>
              <a:rPr sz="2400" spc="-25" dirty="0">
                <a:solidFill>
                  <a:schemeClr val="tx1"/>
                </a:solidFill>
                <a:latin typeface="Roboto"/>
                <a:cs typeface="Roboto"/>
              </a:rPr>
              <a:t> </a:t>
            </a:r>
            <a:r>
              <a:rPr sz="2400" spc="-100" dirty="0">
                <a:solidFill>
                  <a:schemeClr val="tx1"/>
                </a:solidFill>
                <a:latin typeface="Roboto"/>
                <a:cs typeface="Roboto"/>
              </a:rPr>
              <a:t>all</a:t>
            </a:r>
            <a:r>
              <a:rPr sz="2400" spc="-30" dirty="0">
                <a:solidFill>
                  <a:schemeClr val="tx1"/>
                </a:solidFill>
                <a:latin typeface="Roboto"/>
                <a:cs typeface="Roboto"/>
              </a:rPr>
              <a:t> ranks</a:t>
            </a:r>
            <a:endParaRPr sz="2400">
              <a:solidFill>
                <a:schemeClr val="tx1"/>
              </a:solidFill>
              <a:latin typeface="Roboto"/>
              <a:cs typeface="Roboto"/>
            </a:endParaRPr>
          </a:p>
          <a:p>
            <a:pPr marL="137160" marR="129540" algn="ctr">
              <a:lnSpc>
                <a:spcPct val="114000"/>
              </a:lnSpc>
              <a:spcBef>
                <a:spcPts val="2335"/>
              </a:spcBef>
            </a:pPr>
            <a:r>
              <a:rPr sz="1700" spc="-95" dirty="0">
                <a:solidFill>
                  <a:schemeClr val="tx1"/>
                </a:solidFill>
                <a:latin typeface="Roboto"/>
                <a:cs typeface="Roboto"/>
              </a:rPr>
              <a:t>Your</a:t>
            </a:r>
            <a:r>
              <a:rPr sz="1700" spc="-10" dirty="0">
                <a:solidFill>
                  <a:schemeClr val="tx1"/>
                </a:solidFill>
                <a:latin typeface="Roboto"/>
                <a:cs typeface="Roboto"/>
              </a:rPr>
              <a:t> </a:t>
            </a:r>
            <a:r>
              <a:rPr sz="1700" spc="-90" dirty="0">
                <a:solidFill>
                  <a:schemeClr val="tx1"/>
                </a:solidFill>
                <a:latin typeface="Roboto"/>
                <a:cs typeface="Roboto"/>
              </a:rPr>
              <a:t>feedback</a:t>
            </a:r>
            <a:r>
              <a:rPr sz="1700" spc="-10" dirty="0">
                <a:solidFill>
                  <a:schemeClr val="tx1"/>
                </a:solidFill>
                <a:latin typeface="Roboto"/>
                <a:cs typeface="Roboto"/>
              </a:rPr>
              <a:t> </a:t>
            </a:r>
            <a:r>
              <a:rPr sz="1700" spc="-80" dirty="0">
                <a:solidFill>
                  <a:schemeClr val="tx1"/>
                </a:solidFill>
                <a:latin typeface="Roboto"/>
                <a:cs typeface="Roboto"/>
              </a:rPr>
              <a:t>helps</a:t>
            </a:r>
            <a:r>
              <a:rPr sz="1700" spc="-10" dirty="0">
                <a:solidFill>
                  <a:schemeClr val="tx1"/>
                </a:solidFill>
                <a:latin typeface="Roboto"/>
                <a:cs typeface="Roboto"/>
              </a:rPr>
              <a:t> </a:t>
            </a:r>
            <a:r>
              <a:rPr sz="1700" spc="-80" dirty="0">
                <a:solidFill>
                  <a:schemeClr val="tx1"/>
                </a:solidFill>
                <a:latin typeface="Roboto"/>
                <a:cs typeface="Roboto"/>
              </a:rPr>
              <a:t>us</a:t>
            </a:r>
            <a:r>
              <a:rPr sz="1700" spc="-10" dirty="0">
                <a:solidFill>
                  <a:schemeClr val="tx1"/>
                </a:solidFill>
                <a:latin typeface="Roboto"/>
                <a:cs typeface="Roboto"/>
              </a:rPr>
              <a:t> </a:t>
            </a:r>
            <a:r>
              <a:rPr sz="1700" spc="-95" dirty="0">
                <a:solidFill>
                  <a:schemeClr val="tx1"/>
                </a:solidFill>
                <a:latin typeface="Roboto"/>
                <a:cs typeface="Roboto"/>
              </a:rPr>
              <a:t>improve</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5" dirty="0">
                <a:solidFill>
                  <a:schemeClr val="tx1"/>
                </a:solidFill>
                <a:latin typeface="Roboto"/>
                <a:cs typeface="Roboto"/>
              </a:rPr>
              <a:t>CBPM</a:t>
            </a:r>
            <a:r>
              <a:rPr sz="1700" spc="-10" dirty="0">
                <a:solidFill>
                  <a:schemeClr val="tx1"/>
                </a:solidFill>
                <a:latin typeface="Roboto"/>
                <a:cs typeface="Roboto"/>
              </a:rPr>
              <a:t> </a:t>
            </a:r>
            <a:r>
              <a:rPr sz="1700" spc="-80" dirty="0">
                <a:solidFill>
                  <a:schemeClr val="tx1"/>
                </a:solidFill>
                <a:latin typeface="Roboto"/>
                <a:cs typeface="Roboto"/>
              </a:rPr>
              <a:t>implementation</a:t>
            </a:r>
            <a:r>
              <a:rPr sz="1700" spc="-10" dirty="0">
                <a:solidFill>
                  <a:schemeClr val="tx1"/>
                </a:solidFill>
                <a:latin typeface="Roboto"/>
                <a:cs typeface="Roboto"/>
              </a:rPr>
              <a:t> </a:t>
            </a:r>
            <a:r>
              <a:rPr sz="1700" spc="-85" dirty="0">
                <a:solidFill>
                  <a:schemeClr val="tx1"/>
                </a:solidFill>
                <a:latin typeface="Roboto"/>
                <a:cs typeface="Roboto"/>
              </a:rPr>
              <a:t>and</a:t>
            </a:r>
            <a:r>
              <a:rPr sz="1700" spc="-10" dirty="0">
                <a:solidFill>
                  <a:schemeClr val="tx1"/>
                </a:solidFill>
                <a:latin typeface="Roboto"/>
                <a:cs typeface="Roboto"/>
              </a:rPr>
              <a:t> </a:t>
            </a:r>
            <a:r>
              <a:rPr sz="1700" spc="-90" dirty="0">
                <a:solidFill>
                  <a:schemeClr val="tx1"/>
                </a:solidFill>
                <a:latin typeface="Roboto"/>
                <a:cs typeface="Roboto"/>
              </a:rPr>
              <a:t>ensures</a:t>
            </a:r>
            <a:r>
              <a:rPr sz="1700" spc="-10" dirty="0">
                <a:solidFill>
                  <a:schemeClr val="tx1"/>
                </a:solidFill>
                <a:latin typeface="Roboto"/>
                <a:cs typeface="Roboto"/>
              </a:rPr>
              <a:t> </a:t>
            </a:r>
            <a:r>
              <a:rPr sz="1700" spc="-25" dirty="0">
                <a:solidFill>
                  <a:schemeClr val="tx1"/>
                </a:solidFill>
                <a:latin typeface="Roboto"/>
                <a:cs typeface="Roboto"/>
              </a:rPr>
              <a:t>it </a:t>
            </a:r>
            <a:r>
              <a:rPr sz="1700" spc="-95" dirty="0">
                <a:solidFill>
                  <a:schemeClr val="tx1"/>
                </a:solidFill>
                <a:latin typeface="Roboto"/>
                <a:cs typeface="Roboto"/>
              </a:rPr>
              <a:t>meets</a:t>
            </a:r>
            <a:r>
              <a:rPr sz="1700" spc="-10" dirty="0">
                <a:solidFill>
                  <a:schemeClr val="tx1"/>
                </a:solidFill>
                <a:latin typeface="Roboto"/>
                <a:cs typeface="Roboto"/>
              </a:rPr>
              <a:t> </a:t>
            </a:r>
            <a:r>
              <a:rPr sz="1700" spc="-80" dirty="0">
                <a:solidFill>
                  <a:schemeClr val="tx1"/>
                </a:solidFill>
                <a:latin typeface="Roboto"/>
                <a:cs typeface="Roboto"/>
              </a:rPr>
              <a:t>the</a:t>
            </a:r>
            <a:r>
              <a:rPr sz="1700" spc="-10" dirty="0">
                <a:solidFill>
                  <a:schemeClr val="tx1"/>
                </a:solidFill>
                <a:latin typeface="Roboto"/>
                <a:cs typeface="Roboto"/>
              </a:rPr>
              <a:t> </a:t>
            </a:r>
            <a:r>
              <a:rPr sz="1700" spc="-70" dirty="0">
                <a:solidFill>
                  <a:schemeClr val="tx1"/>
                </a:solidFill>
                <a:latin typeface="Roboto"/>
                <a:cs typeface="Roboto"/>
              </a:rPr>
              <a:t>real-</a:t>
            </a:r>
            <a:r>
              <a:rPr sz="1700" spc="-85" dirty="0">
                <a:solidFill>
                  <a:schemeClr val="tx1"/>
                </a:solidFill>
                <a:latin typeface="Roboto"/>
                <a:cs typeface="Roboto"/>
              </a:rPr>
              <a:t>world</a:t>
            </a:r>
            <a:r>
              <a:rPr sz="1700" spc="-10" dirty="0">
                <a:solidFill>
                  <a:schemeClr val="tx1"/>
                </a:solidFill>
                <a:latin typeface="Roboto"/>
                <a:cs typeface="Roboto"/>
              </a:rPr>
              <a:t> </a:t>
            </a:r>
            <a:r>
              <a:rPr sz="1700" spc="-90" dirty="0">
                <a:solidFill>
                  <a:schemeClr val="tx1"/>
                </a:solidFill>
                <a:latin typeface="Roboto"/>
                <a:cs typeface="Roboto"/>
              </a:rPr>
              <a:t>needs</a:t>
            </a:r>
            <a:r>
              <a:rPr sz="1700" spc="-10" dirty="0">
                <a:solidFill>
                  <a:schemeClr val="tx1"/>
                </a:solidFill>
                <a:latin typeface="Roboto"/>
                <a:cs typeface="Roboto"/>
              </a:rPr>
              <a:t> </a:t>
            </a:r>
            <a:r>
              <a:rPr sz="1700" spc="-80" dirty="0">
                <a:solidFill>
                  <a:schemeClr val="tx1"/>
                </a:solidFill>
                <a:latin typeface="Roboto"/>
                <a:cs typeface="Roboto"/>
              </a:rPr>
              <a:t>of</a:t>
            </a:r>
            <a:r>
              <a:rPr sz="1700" spc="-10" dirty="0">
                <a:solidFill>
                  <a:schemeClr val="tx1"/>
                </a:solidFill>
                <a:latin typeface="Roboto"/>
                <a:cs typeface="Roboto"/>
              </a:rPr>
              <a:t> </a:t>
            </a:r>
            <a:r>
              <a:rPr sz="1700" spc="-75" dirty="0">
                <a:solidFill>
                  <a:schemeClr val="tx1"/>
                </a:solidFill>
                <a:latin typeface="Roboto"/>
                <a:cs typeface="Roboto"/>
              </a:rPr>
              <a:t>our</a:t>
            </a:r>
            <a:r>
              <a:rPr sz="1700" spc="-5" dirty="0">
                <a:solidFill>
                  <a:schemeClr val="tx1"/>
                </a:solidFill>
                <a:latin typeface="Roboto"/>
                <a:cs typeface="Roboto"/>
              </a:rPr>
              <a:t> </a:t>
            </a:r>
            <a:r>
              <a:rPr sz="1700" spc="-10" dirty="0">
                <a:solidFill>
                  <a:schemeClr val="tx1"/>
                </a:solidFill>
                <a:latin typeface="Roboto"/>
                <a:cs typeface="Roboto"/>
              </a:rPr>
              <a:t>fleet</a:t>
            </a:r>
          </a:p>
        </p:txBody>
      </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3FD35-1B4C-A4E5-422B-1E84FBC3582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D93DA0F-A824-28E7-084A-767586AED4B9}"/>
              </a:ext>
            </a:extLst>
          </p:cNvPr>
          <p:cNvSpPr>
            <a:spLocks noGrp="1"/>
          </p:cNvSpPr>
          <p:nvPr>
            <p:ph type="title"/>
          </p:nvPr>
        </p:nvSpPr>
        <p:spPr>
          <a:xfrm>
            <a:off x="420413" y="206733"/>
            <a:ext cx="10515600" cy="1325563"/>
          </a:xfrm>
        </p:spPr>
        <p:txBody>
          <a:bodyPr/>
          <a:lstStyle/>
          <a:p>
            <a:r>
              <a:rPr lang="en-IN" b="1" dirty="0">
                <a:solidFill>
                  <a:srgbClr val="002060"/>
                </a:solidFill>
              </a:rPr>
              <a:t>Key Concepts</a:t>
            </a:r>
            <a:endParaRPr lang="en-IN" dirty="0">
              <a:solidFill>
                <a:srgbClr val="002060"/>
              </a:solidFill>
            </a:endParaRPr>
          </a:p>
        </p:txBody>
      </p:sp>
      <p:pic>
        <p:nvPicPr>
          <p:cNvPr id="4098" name="Picture 2">
            <a:extLst>
              <a:ext uri="{FF2B5EF4-FFF2-40B4-BE49-F238E27FC236}">
                <a16:creationId xmlns:a16="http://schemas.microsoft.com/office/drawing/2014/main" id="{4F6620B0-B77C-908E-29ED-257D483B3D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66" b="54048"/>
          <a:stretch>
            <a:fillRect/>
          </a:stretch>
        </p:blipFill>
        <p:spPr bwMode="auto">
          <a:xfrm>
            <a:off x="1427436" y="1337082"/>
            <a:ext cx="8781587"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650AFF9-A4EF-9864-43D3-BF3BB06105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0" t="69762" r="2540" b="5476"/>
          <a:stretch>
            <a:fillRect/>
          </a:stretch>
        </p:blipFill>
        <p:spPr bwMode="auto">
          <a:xfrm>
            <a:off x="1652820" y="3819752"/>
            <a:ext cx="8329195" cy="217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103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98148-83D0-A109-D93E-33B59220C82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D3A1344-0C32-6BDD-898C-DAA03F9811FB}"/>
              </a:ext>
            </a:extLst>
          </p:cNvPr>
          <p:cNvSpPr>
            <a:spLocks noGrp="1"/>
          </p:cNvSpPr>
          <p:nvPr>
            <p:ph type="title"/>
          </p:nvPr>
        </p:nvSpPr>
        <p:spPr>
          <a:xfrm>
            <a:off x="420413" y="206733"/>
            <a:ext cx="10515600" cy="1325563"/>
          </a:xfrm>
        </p:spPr>
        <p:txBody>
          <a:bodyPr/>
          <a:lstStyle/>
          <a:p>
            <a:r>
              <a:rPr lang="en-US" b="1" dirty="0">
                <a:solidFill>
                  <a:srgbClr val="002060"/>
                </a:solidFill>
              </a:rPr>
              <a:t>The Golden Rule of Cartography</a:t>
            </a:r>
            <a:endParaRPr lang="en-IN" dirty="0">
              <a:solidFill>
                <a:srgbClr val="002060"/>
              </a:solidFill>
            </a:endParaRPr>
          </a:p>
        </p:txBody>
      </p:sp>
      <p:pic>
        <p:nvPicPr>
          <p:cNvPr id="5122" name="Picture 2">
            <a:extLst>
              <a:ext uri="{FF2B5EF4-FFF2-40B4-BE49-F238E27FC236}">
                <a16:creationId xmlns:a16="http://schemas.microsoft.com/office/drawing/2014/main" id="{DBBFCB76-E8C1-FE2C-6024-70A1FEED5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35" t="5833" r="16389" b="53810"/>
          <a:stretch>
            <a:fillRect/>
          </a:stretch>
        </p:blipFill>
        <p:spPr bwMode="auto">
          <a:xfrm>
            <a:off x="549727" y="2081892"/>
            <a:ext cx="4061816" cy="27105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95A4B3E-EB60-3855-4DE5-1BD28F027E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87" t="55119" r="13175" b="6548"/>
          <a:stretch>
            <a:fillRect/>
          </a:stretch>
        </p:blipFill>
        <p:spPr bwMode="auto">
          <a:xfrm>
            <a:off x="5431530" y="1877784"/>
            <a:ext cx="6569972" cy="334735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BE5AEAED-DD7F-841B-3E7A-EA48B5AD2D50}"/>
              </a:ext>
            </a:extLst>
          </p:cNvPr>
          <p:cNvSpPr/>
          <p:nvPr/>
        </p:nvSpPr>
        <p:spPr>
          <a:xfrm>
            <a:off x="3943350" y="464547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24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B86FD-25C3-1308-D916-488161F11B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68B593-A223-E628-0A55-7137869B7520}"/>
              </a:ext>
            </a:extLst>
          </p:cNvPr>
          <p:cNvSpPr>
            <a:spLocks noGrp="1"/>
          </p:cNvSpPr>
          <p:nvPr>
            <p:ph type="title"/>
          </p:nvPr>
        </p:nvSpPr>
        <p:spPr>
          <a:xfrm>
            <a:off x="420413" y="206733"/>
            <a:ext cx="10515600" cy="1325563"/>
          </a:xfrm>
        </p:spPr>
        <p:txBody>
          <a:bodyPr/>
          <a:lstStyle/>
          <a:p>
            <a:r>
              <a:rPr lang="en-IN" b="1" dirty="0">
                <a:solidFill>
                  <a:srgbClr val="002060"/>
                </a:solidFill>
              </a:rPr>
              <a:t>Map of the Presentation</a:t>
            </a:r>
            <a:endParaRPr lang="en-IN" dirty="0">
              <a:solidFill>
                <a:srgbClr val="002060"/>
              </a:solidFill>
            </a:endParaRPr>
          </a:p>
        </p:txBody>
      </p:sp>
      <p:pic>
        <p:nvPicPr>
          <p:cNvPr id="6146" name="Picture 2">
            <a:extLst>
              <a:ext uri="{FF2B5EF4-FFF2-40B4-BE49-F238E27FC236}">
                <a16:creationId xmlns:a16="http://schemas.microsoft.com/office/drawing/2014/main" id="{25EA4DF7-F8F1-12A7-CEBF-94DB48059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79" t="16905" r="32086" b="10833"/>
          <a:stretch>
            <a:fillRect/>
          </a:stretch>
        </p:blipFill>
        <p:spPr bwMode="auto">
          <a:xfrm>
            <a:off x="3785507" y="1249136"/>
            <a:ext cx="4620986" cy="519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9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a:extLst>
            <a:ext uri="{FF2B5EF4-FFF2-40B4-BE49-F238E27FC236}">
              <a16:creationId xmlns:a16="http://schemas.microsoft.com/office/drawing/2014/main" id="{C65E5A06-630A-994D-358F-36748A361D87}"/>
            </a:ext>
          </a:extLst>
        </p:cNvPr>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A0AA7AF5-5BCC-E4DF-2571-BFE0FD3FA7B7}"/>
              </a:ext>
            </a:extLst>
          </p:cNvPr>
          <p:cNvSpPr/>
          <p:nvPr/>
        </p:nvSpPr>
        <p:spPr>
          <a:xfrm rot="16200000">
            <a:off x="6283960" y="-783272"/>
            <a:ext cx="3124835" cy="8692515"/>
          </a:xfrm>
          <a:prstGeom prst="round2SameRect">
            <a:avLst/>
          </a:prstGeom>
          <a:solidFill>
            <a:schemeClr val="bg1"/>
          </a:solidFill>
          <a:effectLst>
            <a:outerShdw blurRad="50800" dist="50800" dir="5400000" algn="ctr" rotWithShape="0">
              <a:schemeClr val="tx1">
                <a:alpha val="100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mongolianVert" rtlCol="0" anchor="ctr"/>
          <a:lstStyle/>
          <a:p>
            <a:pPr lvl="1" algn="l"/>
            <a:endParaRPr lang="en-US" sz="4000" dirty="0">
              <a:solidFill>
                <a:schemeClr val="tx1"/>
              </a:solidFill>
            </a:endParaRPr>
          </a:p>
          <a:p>
            <a:pPr lvl="1"/>
            <a:r>
              <a:rPr lang="en-US" sz="3200" dirty="0" err="1">
                <a:solidFill>
                  <a:schemeClr val="tx1"/>
                </a:solidFill>
              </a:rPr>
              <a:t>Visualising</a:t>
            </a:r>
            <a:r>
              <a:rPr lang="en-US" sz="3200" dirty="0">
                <a:solidFill>
                  <a:schemeClr val="tx1"/>
                </a:solidFill>
              </a:rPr>
              <a:t> with GIS Tools &amp; Thematic Maps </a:t>
            </a:r>
          </a:p>
          <a:p>
            <a:pPr lvl="1"/>
            <a:endParaRPr lang="en-US" sz="4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9299553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65.2,&quot;left&quot;:12,&quot;top&quot;:57.95,&quot;width&quot;:946.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1646</TotalTime>
  <Words>3552</Words>
  <Application>Microsoft Office PowerPoint</Application>
  <PresentationFormat>Widescreen</PresentationFormat>
  <Paragraphs>255</Paragraphs>
  <Slides>54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Aparajita</vt:lpstr>
      <vt:lpstr>Arial</vt:lpstr>
      <vt:lpstr>Calibri</vt:lpstr>
      <vt:lpstr>Calibri Light</vt:lpstr>
      <vt:lpstr>DejaVu Sans</vt:lpstr>
      <vt:lpstr>Inter</vt:lpstr>
      <vt:lpstr>Roboto</vt:lpstr>
      <vt:lpstr>Office Theme</vt:lpstr>
      <vt:lpstr>Spatial Machine Learning  </vt:lpstr>
      <vt:lpstr>PowerPoint Presentation</vt:lpstr>
      <vt:lpstr>Why is Visualization So Important?</vt:lpstr>
      <vt:lpstr>Topic Overview: What We Will Cover</vt:lpstr>
      <vt:lpstr>Learning Goals &amp; Objectives </vt:lpstr>
      <vt:lpstr>Key Concepts</vt:lpstr>
      <vt:lpstr>The Golden Rule of Cartography</vt:lpstr>
      <vt:lpstr>Map of the Presentation</vt:lpstr>
      <vt:lpstr>PowerPoint Presentation</vt:lpstr>
      <vt:lpstr> Thematic Maps: Telling a Story with Data</vt:lpstr>
      <vt:lpstr> Map Type 1: The Choropleth Map</vt:lpstr>
      <vt:lpstr>  Choropleth Maps: Best Practices</vt:lpstr>
      <vt:lpstr>  GIS Workflow: Creating a Choropleth Map</vt:lpstr>
      <vt:lpstr>  Map Type 2: Proportional Symbol Map</vt:lpstr>
      <vt:lpstr>  Proportional vs. Graduated Symbols</vt:lpstr>
      <vt:lpstr>GIS Application: Mapping Earthquake Magnitudes</vt:lpstr>
      <vt:lpstr>Map Type 3: Heatmap (Kernel Density)</vt:lpstr>
      <vt:lpstr>Case Study: Visualizing 311 Service Calls</vt:lpstr>
      <vt:lpstr>Case Study: Visualizing 311 Service Calls</vt:lpstr>
      <vt:lpstr>Other Common Map Types</vt:lpstr>
      <vt:lpstr>Summary of GIS Visualization</vt:lpstr>
      <vt:lpstr>PowerPoint Presentation</vt:lpstr>
      <vt:lpstr>Why Python for Visualization?</vt:lpstr>
      <vt:lpstr>The Python Geospatial Stack</vt:lpstr>
      <vt:lpstr>Static Maps: GeoPandas + Matplotlib</vt:lpstr>
      <vt:lpstr>Python Code: Loading and a Basic Plot</vt:lpstr>
      <vt:lpstr>Creating a Choropleth Map with GeoPandas</vt:lpstr>
      <vt:lpstr>Adjusting the Classification Scheme</vt:lpstr>
      <vt:lpstr>Customizing the Legend </vt:lpstr>
      <vt:lpstr>Handling Missing Values</vt:lpstr>
      <vt:lpstr> Putting It All Together: A Final Polished Map</vt:lpstr>
      <vt:lpstr> Case Study - Mapping US Unemployment Rates</vt:lpstr>
      <vt:lpstr>The Python Code - Step 1: Loading &amp; Preparing the Data</vt:lpstr>
      <vt:lpstr>Python Code - Step 2: Creating and Customizing the Map</vt:lpstr>
      <vt:lpstr> The Resulting Visualization: Analysis of the Map</vt:lpstr>
      <vt:lpstr> Case Study Summary and Real-World Applications</vt:lpstr>
      <vt:lpstr> Layering Data with Matplotlib</vt:lpstr>
      <vt:lpstr> Python Code: Layering Example</vt:lpstr>
      <vt:lpstr> Python Code: Layering Example</vt:lpstr>
      <vt:lpstr> Python Code: Layering Example</vt:lpstr>
      <vt:lpstr> Layering in Python: The Final Result and Interpretation</vt:lpstr>
      <vt:lpstr>  Interactive Maps: Folium</vt:lpstr>
      <vt:lpstr>  Adding Markers to a Folium Map</vt:lpstr>
      <vt:lpstr> Creating an Interactive Choropleth with Folium</vt:lpstr>
      <vt:lpstr> Creating an Interactive Choropleth with Folium</vt:lpstr>
      <vt:lpstr> Creating an Interactive Choropleth with Folium</vt:lpstr>
      <vt:lpstr> Creating an Interactive Choropleth with Folium</vt:lpstr>
      <vt:lpstr> Creating an Interactive Choropleth with Folium</vt:lpstr>
      <vt:lpstr> Creating an Interactive Choropleth with Folium</vt:lpstr>
      <vt:lpstr> Creating an Interactive Choropleth with Folium</vt:lpstr>
      <vt:lpstr>  Application: Building a Real-Time Transit Map</vt:lpstr>
      <vt:lpstr>  Key Takeaways</vt:lpstr>
      <vt:lpstr>Myself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RUTTU</dc:creator>
  <cp:lastModifiedBy>sritej_automation@outlook.com</cp:lastModifiedBy>
  <cp:revision>340</cp:revision>
  <dcterms:created xsi:type="dcterms:W3CDTF">2025-07-23T00:59:00Z</dcterms:created>
  <dcterms:modified xsi:type="dcterms:W3CDTF">2025-10-26T19:13:17Z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A953D79357CD4D418F1D31D79D1A89C9_13</vt:lpwstr>
  </property>
  <property fmtid="{D5CDD505-2E9C-101B-9397-08002B2CF9AE}" pid="3" name="KSOProductBuildVer">
    <vt:lpwstr>1033-12.2.0.22530</vt:lpwstr>
  </property>
</Properties>
</file>